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32" r:id="rId2"/>
    <p:sldId id="333" r:id="rId3"/>
    <p:sldId id="350" r:id="rId4"/>
    <p:sldId id="259" r:id="rId5"/>
    <p:sldId id="260" r:id="rId6"/>
    <p:sldId id="261" r:id="rId7"/>
    <p:sldId id="351" r:id="rId8"/>
    <p:sldId id="338" r:id="rId9"/>
    <p:sldId id="339" r:id="rId10"/>
    <p:sldId id="340" r:id="rId11"/>
    <p:sldId id="335" r:id="rId12"/>
    <p:sldId id="341" r:id="rId13"/>
    <p:sldId id="342" r:id="rId14"/>
    <p:sldId id="264" r:id="rId15"/>
    <p:sldId id="265" r:id="rId16"/>
    <p:sldId id="269" r:id="rId17"/>
    <p:sldId id="288" r:id="rId18"/>
    <p:sldId id="343" r:id="rId19"/>
    <p:sldId id="268" r:id="rId20"/>
    <p:sldId id="272" r:id="rId21"/>
    <p:sldId id="273" r:id="rId22"/>
    <p:sldId id="274" r:id="rId23"/>
    <p:sldId id="271" r:id="rId24"/>
    <p:sldId id="275" r:id="rId25"/>
    <p:sldId id="276" r:id="rId26"/>
    <p:sldId id="277" r:id="rId27"/>
    <p:sldId id="278" r:id="rId28"/>
    <p:sldId id="279" r:id="rId29"/>
    <p:sldId id="344" r:id="rId30"/>
    <p:sldId id="280" r:id="rId31"/>
    <p:sldId id="281" r:id="rId32"/>
    <p:sldId id="283" r:id="rId33"/>
    <p:sldId id="282" r:id="rId34"/>
    <p:sldId id="284" r:id="rId35"/>
    <p:sldId id="285" r:id="rId36"/>
    <p:sldId id="286" r:id="rId37"/>
    <p:sldId id="346" r:id="rId38"/>
    <p:sldId id="348" r:id="rId39"/>
    <p:sldId id="349" r:id="rId40"/>
    <p:sldId id="289" r:id="rId41"/>
    <p:sldId id="345" r:id="rId42"/>
    <p:sldId id="290" r:id="rId43"/>
    <p:sldId id="299" r:id="rId44"/>
    <p:sldId id="300" r:id="rId45"/>
    <p:sldId id="302" r:id="rId46"/>
    <p:sldId id="303" r:id="rId47"/>
    <p:sldId id="347" r:id="rId48"/>
    <p:sldId id="311" r:id="rId49"/>
    <p:sldId id="315" r:id="rId50"/>
    <p:sldId id="313" r:id="rId51"/>
    <p:sldId id="323" r:id="rId52"/>
    <p:sldId id="304" r:id="rId53"/>
    <p:sldId id="316" r:id="rId54"/>
    <p:sldId id="322"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1" clrIdx="0">
    <p:extLst>
      <p:ext uri="{19B8F6BF-5375-455C-9EA6-DF929625EA0E}">
        <p15:presenceInfo xmlns:p15="http://schemas.microsoft.com/office/powerpoint/2012/main" userId="2bea33e03a8b0a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AC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0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2F96D-D4BA-4B9A-8495-86B58C5F173B}"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3A347-1DBF-48C0-9A81-BBB76E38F76D}" type="slidenum">
              <a:rPr lang="zh-CN" altLang="en-US" smtClean="0"/>
              <a:t>‹#›</a:t>
            </a:fld>
            <a:endParaRPr lang="zh-CN" altLang="en-US"/>
          </a:p>
        </p:txBody>
      </p:sp>
    </p:spTree>
    <p:extLst>
      <p:ext uri="{BB962C8B-B14F-4D97-AF65-F5344CB8AC3E}">
        <p14:creationId xmlns:p14="http://schemas.microsoft.com/office/powerpoint/2010/main" val="55401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63616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97327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67000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61460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39062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7806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85074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274643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221400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22396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112BF2-22B9-40E6-B921-2348B1E38F25}" type="datetimeFigureOut">
              <a:rPr lang="zh-CN" altLang="en-US" smtClean="0"/>
              <a:t>2022/5/16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51909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E112BF2-22B9-40E6-B921-2348B1E38F25}" type="datetimeFigureOut">
              <a:rPr lang="zh-CN" altLang="en-US" smtClean="0"/>
              <a:t>2022/5/16</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329354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 Target="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duotone>
              <a:prstClr val="black"/>
              <a:schemeClr val="accent1">
                <a:tint val="45000"/>
                <a:satMod val="400000"/>
              </a:schemeClr>
            </a:duotone>
          </a:blip>
          <a:stretch>
            <a:fillRect/>
          </a:stretch>
        </p:blipFill>
        <p:spPr>
          <a:xfrm>
            <a:off x="405138" y="160745"/>
            <a:ext cx="3785089" cy="2421142"/>
          </a:xfrm>
          <a:prstGeom prst="rect">
            <a:avLst/>
          </a:prstGeom>
          <a:effectLst>
            <a:softEdge rad="635000"/>
          </a:effectLst>
        </p:spPr>
      </p:pic>
      <p:sp>
        <p:nvSpPr>
          <p:cNvPr id="6" name="矩形 5"/>
          <p:cNvSpPr/>
          <p:nvPr/>
        </p:nvSpPr>
        <p:spPr>
          <a:xfrm>
            <a:off x="688026" y="2023390"/>
            <a:ext cx="7911140" cy="1260923"/>
          </a:xfrm>
          <a:prstGeom prst="rect">
            <a:avLst/>
          </a:prstGeom>
        </p:spPr>
        <p:txBody>
          <a:bodyPr wrap="none">
            <a:spAutoFit/>
          </a:bodyPr>
          <a:lstStyle/>
          <a:p>
            <a:pPr fontAlgn="base">
              <a:lnSpc>
                <a:spcPct val="150000"/>
              </a:lnSpc>
            </a:pPr>
            <a:r>
              <a:rPr lang="zh-CN" altLang="en-US" sz="6000" b="1" noProof="1" smtClean="0">
                <a:latin typeface="隶书" panose="02010509060101010101" pitchFamily="49" charset="-122"/>
                <a:ea typeface="隶书" panose="02010509060101010101" pitchFamily="49" charset="-122"/>
                <a:cs typeface="Arial" panose="020B0604020202020204" pitchFamily="34" charset="0"/>
                <a:sym typeface="Arial" panose="020B0604020202020204" pitchFamily="34" charset="0"/>
              </a:rPr>
              <a:t>单片机</a:t>
            </a:r>
            <a:r>
              <a:rPr lang="zh-CN" altLang="en-US" sz="6000" b="1" noProof="1">
                <a:latin typeface="隶书" panose="02010509060101010101" pitchFamily="49" charset="-122"/>
                <a:ea typeface="隶书" panose="02010509060101010101" pitchFamily="49" charset="-122"/>
                <a:cs typeface="Arial" panose="020B0604020202020204" pitchFamily="34" charset="0"/>
                <a:sym typeface="Arial" panose="020B0604020202020204" pitchFamily="34" charset="0"/>
              </a:rPr>
              <a:t>原理与应用设计</a:t>
            </a:r>
          </a:p>
        </p:txBody>
      </p:sp>
      <p:sp>
        <p:nvSpPr>
          <p:cNvPr id="7" name="矩形 6"/>
          <p:cNvSpPr/>
          <p:nvPr/>
        </p:nvSpPr>
        <p:spPr>
          <a:xfrm>
            <a:off x="2179991" y="3583311"/>
            <a:ext cx="4780476" cy="2308324"/>
          </a:xfrm>
          <a:prstGeom prst="rect">
            <a:avLst/>
          </a:prstGeom>
        </p:spPr>
        <p:txBody>
          <a:bodyPr wrap="none">
            <a:spAutoFit/>
          </a:bodyPr>
          <a:lstStyle/>
          <a:p>
            <a:pPr fontAlgn="base">
              <a:lnSpc>
                <a:spcPct val="150000"/>
              </a:lnSpc>
            </a:pPr>
            <a:r>
              <a:rPr lang="zh-CN" altLang="en-US" sz="3200" b="1" noProof="1">
                <a:ea typeface="隶书" panose="02010509060101010101" pitchFamily="49" charset="-122"/>
                <a:cs typeface="Arial" panose="020B0604020202020204" pitchFamily="34" charset="0"/>
                <a:sym typeface="Arial" panose="020B0604020202020204" pitchFamily="34" charset="0"/>
              </a:rPr>
              <a:t>任课</a:t>
            </a:r>
            <a:r>
              <a:rPr lang="zh-CN" altLang="en-US" sz="3200" b="1" noProof="1" smtClean="0">
                <a:ea typeface="隶书" panose="02010509060101010101" pitchFamily="49" charset="-122"/>
                <a:cs typeface="Arial" panose="020B0604020202020204" pitchFamily="34" charset="0"/>
                <a:sym typeface="Arial" panose="020B0604020202020204" pitchFamily="34" charset="0"/>
              </a:rPr>
              <a:t>教师</a:t>
            </a:r>
            <a:r>
              <a:rPr lang="en-US" altLang="zh-CN" sz="3200" b="1" noProof="1" smtClean="0">
                <a:ea typeface="隶书" panose="02010509060101010101" pitchFamily="49" charset="-122"/>
                <a:cs typeface="Arial" panose="020B0604020202020204" pitchFamily="34" charset="0"/>
                <a:sym typeface="Arial" panose="020B0604020202020204" pitchFamily="34" charset="0"/>
              </a:rPr>
              <a:t>:  </a:t>
            </a:r>
            <a:r>
              <a:rPr lang="zh-CN" altLang="en-US" sz="3200" noProof="1" smtClean="0">
                <a:ea typeface="隶书" panose="02010509060101010101" pitchFamily="49" charset="-122"/>
                <a:cs typeface="Arial" panose="020B0604020202020204" pitchFamily="34" charset="0"/>
                <a:sym typeface="Arial" panose="020B0604020202020204" pitchFamily="34" charset="0"/>
              </a:rPr>
              <a:t>马浩然  高新岩</a:t>
            </a:r>
            <a:endParaRPr lang="en-US" altLang="zh-CN" sz="3200" noProof="1" smtClean="0">
              <a:ea typeface="隶书" panose="02010509060101010101" pitchFamily="49" charset="-122"/>
              <a:cs typeface="Arial" panose="020B0604020202020204" pitchFamily="34" charset="0"/>
              <a:sym typeface="Arial" panose="020B0604020202020204" pitchFamily="34" charset="0"/>
            </a:endParaRPr>
          </a:p>
          <a:p>
            <a:pPr fontAlgn="base">
              <a:lnSpc>
                <a:spcPct val="150000"/>
              </a:lnSpc>
            </a:pPr>
            <a:r>
              <a:rPr lang="en-US" altLang="zh-CN" sz="3200" b="1" noProof="1" smtClean="0">
                <a:ea typeface="隶书" panose="02010509060101010101" pitchFamily="49" charset="-122"/>
                <a:cs typeface="Arial" panose="020B0604020202020204" pitchFamily="34" charset="0"/>
                <a:sym typeface="Arial" panose="020B0604020202020204" pitchFamily="34" charset="0"/>
              </a:rPr>
              <a:t>Email</a:t>
            </a:r>
            <a:r>
              <a:rPr lang="zh-CN" altLang="en-US" sz="3200" b="1" noProof="1" smtClean="0">
                <a:ea typeface="隶书" panose="02010509060101010101" pitchFamily="49" charset="-122"/>
                <a:cs typeface="Arial" panose="020B0604020202020204" pitchFamily="34" charset="0"/>
                <a:sym typeface="Arial" panose="020B0604020202020204" pitchFamily="34" charset="0"/>
              </a:rPr>
              <a:t>：</a:t>
            </a:r>
            <a:r>
              <a:rPr lang="en-US" altLang="zh-CN" sz="3200" noProof="1" smtClean="0">
                <a:ea typeface="隶书" panose="02010509060101010101" pitchFamily="49" charset="-122"/>
                <a:cs typeface="Times New Roman" panose="02020603050405020304" pitchFamily="18" charset="0"/>
                <a:sym typeface="Arial" panose="020B0604020202020204" pitchFamily="34" charset="0"/>
              </a:rPr>
              <a:t>mhr@dlut.edu.cn</a:t>
            </a:r>
          </a:p>
          <a:p>
            <a:pPr fontAlgn="base">
              <a:lnSpc>
                <a:spcPct val="150000"/>
              </a:lnSpc>
            </a:pPr>
            <a:r>
              <a:rPr lang="zh-CN" altLang="en-US" sz="3200" b="1" noProof="1" smtClean="0">
                <a:ea typeface="隶书" panose="02010509060101010101" pitchFamily="49" charset="-122"/>
                <a:cs typeface="Arial" panose="020B0604020202020204" pitchFamily="34" charset="0"/>
                <a:sym typeface="Arial" panose="020B0604020202020204" pitchFamily="34" charset="0"/>
              </a:rPr>
              <a:t>微信： </a:t>
            </a:r>
            <a:r>
              <a:rPr lang="en-US" altLang="zh-CN" sz="3200" noProof="1" smtClean="0">
                <a:ea typeface="隶书" panose="02010509060101010101" pitchFamily="49" charset="-122"/>
                <a:cs typeface="Times New Roman" panose="02020603050405020304" pitchFamily="18" charset="0"/>
                <a:sym typeface="Arial" panose="020B0604020202020204" pitchFamily="34" charset="0"/>
              </a:rPr>
              <a:t>Mahr-DLUT</a:t>
            </a:r>
            <a:endParaRPr lang="zh-CN" altLang="en-US" sz="3200" noProof="1" smtClean="0">
              <a:ea typeface="隶书" panose="02010509060101010101" pitchFamily="49"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991429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405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）、嵌入式</a:t>
            </a:r>
            <a:r>
              <a:rPr kumimoji="0" lang="zh-CN" altLang="en-US" sz="2400" i="0" u="none" strike="noStrike" kern="0" cap="none" spc="0" normalizeH="0" baseline="0" noProof="0" dirty="0">
                <a:ln>
                  <a:noFill/>
                </a:ln>
                <a:solidFill>
                  <a:srgbClr val="C00000"/>
                </a:solidFill>
                <a:effectLst/>
                <a:uLnTx/>
                <a:uFillTx/>
              </a:rPr>
              <a:t>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000000"/>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a:solidFill>
                  <a:srgbClr val="C00000"/>
                </a:solidFill>
              </a:rPr>
              <a:t>单片机</a:t>
            </a:r>
            <a:r>
              <a:rPr lang="zh-CN" altLang="en-US" sz="2400" kern="0" dirty="0">
                <a:solidFill>
                  <a:srgbClr val="000000"/>
                </a:solidFill>
              </a:rPr>
              <a:t>（</a:t>
            </a:r>
            <a:r>
              <a:rPr lang="en-US" altLang="zh-CN" sz="2400" kern="0" dirty="0">
                <a:solidFill>
                  <a:srgbClr val="3333FF"/>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smtClean="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algn="just" eaLnBrk="1" hangingPunct="1">
              <a:spcBef>
                <a:spcPts val="600"/>
              </a:spcBef>
            </a:pPr>
            <a:r>
              <a:rPr kumimoji="0" lang="zh-CN" altLang="en-US" sz="2400" i="0" u="none" strike="noStrike" kern="0" cap="none" spc="0" normalizeH="0" baseline="0" noProof="0" dirty="0">
                <a:ln>
                  <a:noFill/>
                </a:ln>
                <a:solidFill>
                  <a:srgbClr val="3333FF"/>
                </a:solidFill>
                <a:effectLst/>
                <a:uLnTx/>
                <a:uFillTx/>
              </a:rPr>
              <a:t>       </a:t>
            </a:r>
            <a:r>
              <a:rPr lang="en-US" altLang="zh-CN" sz="2400" kern="0" dirty="0">
                <a:solidFill>
                  <a:srgbClr val="3333FF"/>
                </a:solidFill>
              </a:rPr>
              <a:t>SOC </a:t>
            </a:r>
            <a:r>
              <a:rPr lang="zh-CN" altLang="en-US" sz="2400" kern="0" dirty="0">
                <a:solidFill>
                  <a:schemeClr val="tx1"/>
                </a:solidFill>
              </a:rPr>
              <a:t>是一种固件化的</a:t>
            </a:r>
            <a:r>
              <a:rPr lang="zh-CN" altLang="en-US" sz="2400" kern="0" dirty="0">
                <a:solidFill>
                  <a:srgbClr val="3333FF"/>
                </a:solidFill>
              </a:rPr>
              <a:t>系统集成技术</a:t>
            </a:r>
            <a:r>
              <a:rPr lang="zh-CN" altLang="en-US" sz="2400" kern="0" dirty="0" smtClean="0">
                <a:solidFill>
                  <a:schemeClr val="tx1"/>
                </a:solidFill>
              </a:rPr>
              <a:t>。</a:t>
            </a:r>
            <a:r>
              <a:rPr lang="zh-CN" altLang="en-US" sz="2400" kern="0" dirty="0" smtClean="0">
                <a:solidFill>
                  <a:schemeClr val="tx1"/>
                </a:solidFill>
              </a:rPr>
              <a:t>核心是把不同</a:t>
            </a:r>
            <a:r>
              <a:rPr lang="zh-CN" altLang="en-US" sz="2400" kern="0" dirty="0">
                <a:solidFill>
                  <a:schemeClr val="tx1"/>
                </a:solidFill>
              </a:rPr>
              <a:t>功能的</a:t>
            </a:r>
            <a:r>
              <a:rPr lang="zh-CN" altLang="en-US" sz="2400" kern="0" dirty="0" smtClean="0">
                <a:solidFill>
                  <a:schemeClr val="tx1"/>
                </a:solidFill>
              </a:rPr>
              <a:t>模块全部集成</a:t>
            </a:r>
            <a:r>
              <a:rPr lang="zh-CN" altLang="en-US" sz="2400" kern="0" dirty="0">
                <a:solidFill>
                  <a:schemeClr val="tx1"/>
                </a:solidFill>
              </a:rPr>
              <a:t>在一个芯片上。</a:t>
            </a:r>
            <a:r>
              <a:rPr lang="zh-CN" altLang="en-US" sz="2400" kern="0" dirty="0" smtClean="0">
                <a:solidFill>
                  <a:schemeClr val="tx1"/>
                </a:solidFill>
              </a:rPr>
              <a:t>代表产品：</a:t>
            </a:r>
            <a:r>
              <a:rPr lang="en-US" altLang="zh-CN" sz="2400" kern="0" dirty="0" smtClean="0">
                <a:solidFill>
                  <a:srgbClr val="3333FF"/>
                </a:solidFill>
              </a:rPr>
              <a:t>TI</a:t>
            </a:r>
            <a:r>
              <a:rPr lang="zh-CN" altLang="en-US" sz="2400" kern="0" dirty="0" smtClean="0">
                <a:solidFill>
                  <a:srgbClr val="3333FF"/>
                </a:solidFill>
              </a:rPr>
              <a:t>公司的</a:t>
            </a:r>
            <a:r>
              <a:rPr lang="en-US" altLang="zh-CN" sz="2400" kern="0" dirty="0" smtClean="0">
                <a:solidFill>
                  <a:srgbClr val="3333FF"/>
                </a:solidFill>
              </a:rPr>
              <a:t>CC2530</a:t>
            </a:r>
            <a:r>
              <a:rPr lang="zh-CN" altLang="en-US" sz="2400" kern="0" dirty="0" smtClean="0">
                <a:solidFill>
                  <a:schemeClr val="tx1"/>
                </a:solidFill>
              </a:rPr>
              <a:t>，将一个高性能</a:t>
            </a:r>
            <a:r>
              <a:rPr lang="en-US" altLang="zh-CN" sz="2400" kern="0" dirty="0" smtClean="0">
                <a:solidFill>
                  <a:schemeClr val="tx1"/>
                </a:solidFill>
              </a:rPr>
              <a:t>RF</a:t>
            </a:r>
            <a:r>
              <a:rPr lang="zh-CN" altLang="en-US" sz="2400" kern="0" dirty="0">
                <a:solidFill>
                  <a:schemeClr val="tx1"/>
                </a:solidFill>
              </a:rPr>
              <a:t>收发器</a:t>
            </a:r>
            <a:r>
              <a:rPr lang="zh-CN" altLang="en-US" sz="2400" kern="0" dirty="0" smtClean="0">
                <a:solidFill>
                  <a:schemeClr val="tx1"/>
                </a:solidFill>
              </a:rPr>
              <a:t>与</a:t>
            </a:r>
            <a:r>
              <a:rPr lang="en-US" altLang="zh-CN" sz="2400" kern="0" dirty="0" smtClean="0">
                <a:solidFill>
                  <a:schemeClr val="tx1"/>
                </a:solidFill>
              </a:rPr>
              <a:t>8051</a:t>
            </a:r>
            <a:r>
              <a:rPr lang="zh-CN" altLang="en-US" sz="2400" kern="0" dirty="0" smtClean="0">
                <a:solidFill>
                  <a:schemeClr val="tx1"/>
                </a:solidFill>
              </a:rPr>
              <a:t>单片机</a:t>
            </a:r>
            <a:r>
              <a:rPr lang="zh-CN" altLang="en-US" sz="2400" kern="0" dirty="0">
                <a:solidFill>
                  <a:schemeClr val="tx1"/>
                </a:solidFill>
              </a:rPr>
              <a:t>集成</a:t>
            </a:r>
            <a:r>
              <a:rPr lang="zh-CN" altLang="en-US" sz="2400" kern="0" dirty="0" smtClean="0">
                <a:solidFill>
                  <a:schemeClr val="tx1"/>
                </a:solidFill>
              </a:rPr>
              <a:t>，从而实现了芯片的无线下载功能。</a:t>
            </a:r>
            <a:endParaRPr lang="zh-CN" altLang="en-US" sz="2400" kern="0" dirty="0">
              <a:solidFill>
                <a:schemeClr val="tx1"/>
              </a:solidFill>
            </a:endParaRPr>
          </a:p>
          <a:p>
            <a:pPr lvl="0" algn="just" eaLnBrk="1" hangingPunct="1">
              <a:spcBef>
                <a:spcPts val="600"/>
              </a:spcBef>
            </a:pPr>
            <a:endParaRPr lang="zh-CN" altLang="en-US" sz="2400" kern="0" dirty="0">
              <a:solidFill>
                <a:schemeClr val="tx1"/>
              </a:solidFill>
            </a:endParaRPr>
          </a:p>
        </p:txBody>
      </p:sp>
    </p:spTree>
    <p:extLst>
      <p:ext uri="{BB962C8B-B14F-4D97-AF65-F5344CB8AC3E}">
        <p14:creationId xmlns:p14="http://schemas.microsoft.com/office/powerpoint/2010/main" val="20657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left)">
                                      <p:cBhvr>
                                        <p:cTn id="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）、嵌入式</a:t>
            </a:r>
            <a:r>
              <a:rPr kumimoji="0" lang="zh-CN" altLang="en-US" sz="2400" i="0" u="none" strike="noStrike" kern="0" cap="none" spc="0" normalizeH="0" baseline="0" noProof="0" dirty="0">
                <a:ln>
                  <a:noFill/>
                </a:ln>
                <a:solidFill>
                  <a:srgbClr val="C00000"/>
                </a:solidFill>
                <a:effectLst/>
                <a:uLnTx/>
                <a:uFillTx/>
              </a:rPr>
              <a:t>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000000"/>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a:solidFill>
                  <a:srgbClr val="C00000"/>
                </a:solidFill>
              </a:rPr>
              <a:t>单片机</a:t>
            </a:r>
            <a:r>
              <a:rPr lang="zh-CN" altLang="en-US" sz="2400" kern="0" dirty="0">
                <a:solidFill>
                  <a:srgbClr val="000000"/>
                </a:solidFill>
              </a:rPr>
              <a:t>（</a:t>
            </a:r>
            <a:r>
              <a:rPr lang="en-US" altLang="zh-CN" sz="2400" kern="0" dirty="0">
                <a:solidFill>
                  <a:srgbClr val="3333FF"/>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smtClean="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algn="just" eaLnBrk="1" hangingPunct="1">
              <a:spcBef>
                <a:spcPts val="600"/>
              </a:spcBef>
            </a:pPr>
            <a:r>
              <a:rPr kumimoji="0" lang="zh-CN" altLang="en-US" sz="2400" i="0" u="none" strike="noStrike" kern="0" cap="none" spc="0" normalizeH="0" baseline="0" noProof="0" dirty="0">
                <a:ln>
                  <a:noFill/>
                </a:ln>
                <a:solidFill>
                  <a:srgbClr val="3333FF"/>
                </a:solidFill>
                <a:effectLst/>
                <a:uLnTx/>
                <a:uFillTx/>
              </a:rPr>
              <a:t>       </a:t>
            </a:r>
            <a:r>
              <a:rPr lang="en-US" altLang="zh-CN" sz="2400" kern="0" dirty="0">
                <a:solidFill>
                  <a:srgbClr val="3333FF"/>
                </a:solidFill>
              </a:rPr>
              <a:t>MCU</a:t>
            </a:r>
            <a:r>
              <a:rPr lang="zh-CN" altLang="en-US" sz="2400" kern="0" dirty="0">
                <a:solidFill>
                  <a:srgbClr val="000000"/>
                </a:solidFill>
              </a:rPr>
              <a:t>在一个芯片上集成</a:t>
            </a:r>
            <a:r>
              <a:rPr lang="zh-CN" altLang="en-US" sz="2400" u="sng" kern="0" dirty="0">
                <a:solidFill>
                  <a:srgbClr val="000000"/>
                </a:solidFill>
              </a:rPr>
              <a:t>微处理器</a:t>
            </a:r>
            <a:r>
              <a:rPr lang="zh-CN" altLang="en-US" sz="2400" kern="0" dirty="0">
                <a:solidFill>
                  <a:srgbClr val="000000"/>
                </a:solidFill>
              </a:rPr>
              <a:t>、</a:t>
            </a:r>
            <a:r>
              <a:rPr lang="zh-CN" altLang="en-US" sz="2400" u="sng" kern="0" dirty="0">
                <a:solidFill>
                  <a:srgbClr val="000000"/>
                </a:solidFill>
              </a:rPr>
              <a:t>存储器</a:t>
            </a:r>
            <a:r>
              <a:rPr lang="zh-CN" altLang="en-US" sz="2400" kern="0" dirty="0">
                <a:solidFill>
                  <a:srgbClr val="000000"/>
                </a:solidFill>
              </a:rPr>
              <a:t>、</a:t>
            </a:r>
            <a:r>
              <a:rPr lang="en-US" altLang="zh-CN" sz="2400" u="sng" kern="0" dirty="0">
                <a:solidFill>
                  <a:srgbClr val="000000"/>
                </a:solidFill>
              </a:rPr>
              <a:t>I/O</a:t>
            </a:r>
            <a:r>
              <a:rPr lang="zh-CN" altLang="en-US" sz="2400" u="sng" kern="0" dirty="0">
                <a:solidFill>
                  <a:srgbClr val="000000"/>
                </a:solidFill>
              </a:rPr>
              <a:t>接口</a:t>
            </a:r>
            <a:r>
              <a:rPr lang="zh-CN" altLang="en-US" sz="2400" kern="0" dirty="0">
                <a:solidFill>
                  <a:srgbClr val="000000"/>
                </a:solidFill>
              </a:rPr>
              <a:t>、</a:t>
            </a:r>
            <a:r>
              <a:rPr lang="zh-CN" altLang="en-US" sz="2400" u="sng" kern="0" dirty="0">
                <a:solidFill>
                  <a:srgbClr val="000000"/>
                </a:solidFill>
              </a:rPr>
              <a:t>定时</a:t>
            </a:r>
            <a:r>
              <a:rPr lang="en-US" altLang="zh-CN" sz="2400" u="sng" kern="0" dirty="0">
                <a:solidFill>
                  <a:srgbClr val="000000"/>
                </a:solidFill>
              </a:rPr>
              <a:t>/</a:t>
            </a:r>
            <a:r>
              <a:rPr lang="zh-CN" altLang="en-US" sz="2400" u="sng" kern="0" dirty="0">
                <a:solidFill>
                  <a:srgbClr val="000000"/>
                </a:solidFill>
              </a:rPr>
              <a:t>计数器</a:t>
            </a:r>
            <a:r>
              <a:rPr lang="zh-CN" altLang="en-US" sz="2400" kern="0" dirty="0">
                <a:solidFill>
                  <a:srgbClr val="000000"/>
                </a:solidFill>
              </a:rPr>
              <a:t>、</a:t>
            </a:r>
            <a:r>
              <a:rPr lang="zh-CN" altLang="en-US" sz="2400" u="sng" kern="0" dirty="0">
                <a:solidFill>
                  <a:srgbClr val="000000"/>
                </a:solidFill>
              </a:rPr>
              <a:t>中断系统</a:t>
            </a:r>
            <a:r>
              <a:rPr lang="zh-CN" altLang="en-US" sz="2400" kern="0" dirty="0">
                <a:solidFill>
                  <a:srgbClr val="000000"/>
                </a:solidFill>
              </a:rPr>
              <a:t>、</a:t>
            </a:r>
            <a:r>
              <a:rPr lang="zh-CN" altLang="en-US" sz="2400" u="sng" kern="0" dirty="0">
                <a:solidFill>
                  <a:srgbClr val="000000"/>
                </a:solidFill>
              </a:rPr>
              <a:t>时钟电路及系统总线</a:t>
            </a:r>
            <a:r>
              <a:rPr lang="zh-CN" altLang="en-US" sz="2400" kern="0" dirty="0">
                <a:solidFill>
                  <a:srgbClr val="000000"/>
                </a:solidFill>
              </a:rPr>
              <a:t>等，从而构成了</a:t>
            </a:r>
            <a:r>
              <a:rPr lang="zh-CN" altLang="en-US" sz="2400" kern="0" dirty="0">
                <a:solidFill>
                  <a:srgbClr val="3333FF"/>
                </a:solidFill>
              </a:rPr>
              <a:t>用于控制目的单片微型计算机</a:t>
            </a:r>
            <a:r>
              <a:rPr lang="zh-CN" altLang="en-US" sz="2400" kern="0" dirty="0">
                <a:solidFill>
                  <a:srgbClr val="000000"/>
                </a:solidFill>
              </a:rPr>
              <a:t>，即</a:t>
            </a:r>
            <a:r>
              <a:rPr lang="zh-CN" altLang="en-US" sz="2400" kern="0" dirty="0">
                <a:solidFill>
                  <a:srgbClr val="C00000"/>
                </a:solidFill>
              </a:rPr>
              <a:t>单片机</a:t>
            </a:r>
            <a:r>
              <a:rPr lang="zh-CN" altLang="en-US" sz="2400" kern="0" dirty="0" smtClean="0">
                <a:solidFill>
                  <a:srgbClr val="000000"/>
                </a:solidFill>
              </a:rPr>
              <a:t>。</a:t>
            </a:r>
            <a:endParaRPr lang="zh-CN" altLang="en-US" sz="2400" kern="0" dirty="0">
              <a:solidFill>
                <a:srgbClr val="000000"/>
              </a:solidFill>
            </a:endParaRPr>
          </a:p>
        </p:txBody>
      </p:sp>
    </p:spTree>
    <p:extLst>
      <p:ext uri="{BB962C8B-B14F-4D97-AF65-F5344CB8AC3E}">
        <p14:creationId xmlns:p14="http://schemas.microsoft.com/office/powerpoint/2010/main" val="75532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left)">
                                      <p:cBhvr>
                                        <p:cTn id="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）、嵌入式</a:t>
            </a:r>
            <a:r>
              <a:rPr kumimoji="0" lang="zh-CN" altLang="en-US" sz="2400" i="0" u="none" strike="noStrike" kern="0" cap="none" spc="0" normalizeH="0" baseline="0" noProof="0" dirty="0">
                <a:ln>
                  <a:noFill/>
                </a:ln>
                <a:solidFill>
                  <a:srgbClr val="C00000"/>
                </a:solidFill>
                <a:effectLst/>
                <a:uLnTx/>
                <a:uFillTx/>
              </a:rPr>
              <a:t>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000000"/>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smtClean="0">
                <a:solidFill>
                  <a:srgbClr val="C00000"/>
                </a:solidFill>
              </a:rPr>
              <a:t>单片机</a:t>
            </a:r>
            <a:r>
              <a:rPr lang="zh-CN" altLang="en-US" sz="2400" kern="0" dirty="0">
                <a:solidFill>
                  <a:srgbClr val="000000"/>
                </a:solidFill>
              </a:rPr>
              <a:t>（</a:t>
            </a:r>
            <a:r>
              <a:rPr lang="en-US" altLang="zh-CN" sz="2400" kern="0" dirty="0">
                <a:solidFill>
                  <a:srgbClr val="000000"/>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indent="457200" algn="just" eaLnBrk="1" hangingPunct="1">
              <a:spcBef>
                <a:spcPts val="600"/>
              </a:spcBef>
              <a:defRPr/>
            </a:pPr>
            <a:r>
              <a:rPr lang="zh-CN" altLang="en-US" sz="2400" b="1" kern="0" dirty="0" smtClean="0">
                <a:solidFill>
                  <a:srgbClr val="C00000"/>
                </a:solidFill>
              </a:rPr>
              <a:t>单片机</a:t>
            </a:r>
            <a:r>
              <a:rPr lang="zh-CN" altLang="en-US" sz="2400" b="1" kern="0" dirty="0">
                <a:solidFill>
                  <a:srgbClr val="000000"/>
                </a:solidFill>
              </a:rPr>
              <a:t>是嵌入式计算机的起源，今天仍然是嵌入式系统的重要发展方向，其成本更低，开发和维护的难度相对较小，应用非常广泛。</a:t>
            </a:r>
          </a:p>
          <a:p>
            <a:pPr lvl="0" algn="just" eaLnBrk="1" hangingPunct="1">
              <a:spcBef>
                <a:spcPts val="600"/>
              </a:spcBef>
            </a:pPr>
            <a:endParaRPr lang="zh-CN" altLang="en-US" sz="2400" kern="0" dirty="0">
              <a:solidFill>
                <a:schemeClr val="tx1"/>
              </a:solidFill>
            </a:endParaRPr>
          </a:p>
        </p:txBody>
      </p:sp>
    </p:spTree>
    <p:extLst>
      <p:ext uri="{BB962C8B-B14F-4D97-AF65-F5344CB8AC3E}">
        <p14:creationId xmlns:p14="http://schemas.microsoft.com/office/powerpoint/2010/main" val="37866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left)">
                                      <p:cBhvr>
                                        <p:cTn id="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57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（嵌入式处理器</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a:t>
            </a:r>
            <a:r>
              <a:rPr kumimoji="0" lang="en-US" altLang="zh-CN" sz="2800" b="1" i="0" u="none" strike="noStrike" kern="0" cap="none" spc="0" normalizeH="0" baseline="0" noProof="0" dirty="0" smtClean="0">
                <a:ln>
                  <a:noFill/>
                </a:ln>
                <a:solidFill>
                  <a:srgbClr val="C00000"/>
                </a:solidFill>
                <a:uLnTx/>
                <a:uFillTx/>
                <a:latin typeface="微软雅黑" pitchFamily="34" charset="-122"/>
                <a:ea typeface="微软雅黑" pitchFamily="34" charset="-122"/>
              </a:rPr>
              <a:t>— </a:t>
            </a:r>
            <a:r>
              <a:rPr kumimoji="0" lang="zh-CN" altLang="en-US" sz="2800" b="1" i="0" u="none" strike="noStrike" kern="0" cap="none" spc="0" normalizeH="0" baseline="0" noProof="0" dirty="0" smtClean="0">
                <a:ln>
                  <a:noFill/>
                </a:ln>
                <a:solidFill>
                  <a:srgbClr val="C00000"/>
                </a:solidFill>
                <a:uLnTx/>
                <a:uFillTx/>
                <a:latin typeface="微软雅黑" pitchFamily="34" charset="-122"/>
                <a:ea typeface="微软雅黑" pitchFamily="34" charset="-122"/>
              </a:rPr>
              <a:t>单片机</a:t>
            </a:r>
            <a:endParaRPr kumimoji="0" lang="zh-CN" altLang="en-US" sz="2800" b="1" i="0" u="none" strike="noStrike" kern="0" cap="none" spc="0" normalizeH="0" baseline="0" noProof="0" dirty="0">
              <a:ln>
                <a:noFill/>
              </a:ln>
              <a:solidFill>
                <a:srgbClr val="C00000"/>
              </a:solidFill>
              <a:uLnTx/>
              <a:uFillTx/>
              <a:latin typeface="微软雅黑" pitchFamily="34" charset="-122"/>
              <a:ea typeface="微软雅黑" pitchFamily="34" charset="-122"/>
            </a:endParaRPr>
          </a:p>
        </p:txBody>
      </p:sp>
      <p:pic>
        <p:nvPicPr>
          <p:cNvPr id="16" name="图片 15"/>
          <p:cNvPicPr>
            <a:picLocks noChangeAspect="1"/>
          </p:cNvPicPr>
          <p:nvPr/>
        </p:nvPicPr>
        <p:blipFill>
          <a:blip r:embed="rId2"/>
          <a:stretch>
            <a:fillRect/>
          </a:stretch>
        </p:blipFill>
        <p:spPr>
          <a:xfrm>
            <a:off x="2183054" y="3297297"/>
            <a:ext cx="4345663" cy="2861235"/>
          </a:xfrm>
          <a:prstGeom prst="rect">
            <a:avLst/>
          </a:prstGeom>
        </p:spPr>
      </p:pic>
      <p:sp>
        <p:nvSpPr>
          <p:cNvPr id="17" name="Rectangle 5"/>
          <p:cNvSpPr>
            <a:spLocks noChangeArrowheads="1"/>
          </p:cNvSpPr>
          <p:nvPr/>
        </p:nvSpPr>
        <p:spPr bwMode="auto">
          <a:xfrm>
            <a:off x="1903412" y="6062280"/>
            <a:ext cx="5132655" cy="553998"/>
          </a:xfrm>
          <a:prstGeom prst="rect">
            <a:avLst/>
          </a:prstGeom>
          <a:noFill/>
          <a:extLst/>
        </p:spPr>
        <p:txBody>
          <a:bodyPr wrap="square" rtlCol="0">
            <a:spAutoFit/>
          </a:bodyPr>
          <a:lstStyle/>
          <a:p>
            <a:pPr eaLnBrk="0" fontAlgn="base" hangingPunct="0">
              <a:lnSpc>
                <a:spcPct val="125000"/>
              </a:lnSpc>
              <a:spcBef>
                <a:spcPts val="600"/>
              </a:spcBef>
              <a:spcAft>
                <a:spcPct val="0"/>
              </a:spcAft>
              <a:buClr>
                <a:srgbClr val="FF0000"/>
              </a:buClr>
              <a:buSzPct val="100000"/>
            </a:pPr>
            <a:r>
              <a:rPr lang="zh-CN" altLang="en-US" sz="2400" dirty="0" smtClean="0">
                <a:latin typeface="微软雅黑" panose="020B0503020204020204" pitchFamily="34" charset="-122"/>
                <a:ea typeface="微软雅黑" panose="020B0503020204020204" pitchFamily="34" charset="-122"/>
              </a:rPr>
              <a:t>单片机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外围电路构成各种应用系统</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3295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4" name="Rectangle 5"/>
          <p:cNvSpPr>
            <a:spLocks noChangeArrowheads="1"/>
          </p:cNvSpPr>
          <p:nvPr/>
        </p:nvSpPr>
        <p:spPr bwMode="auto">
          <a:xfrm>
            <a:off x="396875" y="908720"/>
            <a:ext cx="8388350" cy="581762"/>
          </a:xfrm>
          <a:prstGeom prst="rect">
            <a:avLst/>
          </a:prstGeom>
          <a:noFill/>
          <a:extLst/>
        </p:spPr>
        <p:txBody>
          <a:bodyPr wrap="square" rtlCol="0">
            <a:spAutoFit/>
          </a:bodyPr>
          <a:lstStyle/>
          <a:p>
            <a:pPr eaLnBrk="0" fontAlgn="base" hangingPunct="0">
              <a:lnSpc>
                <a:spcPct val="125000"/>
              </a:lnSpc>
              <a:spcBef>
                <a:spcPts val="600"/>
              </a:spcBef>
              <a:spcAft>
                <a:spcPct val="0"/>
              </a:spcAft>
              <a:buClr>
                <a:srgbClr val="FF0000"/>
              </a:buClr>
              <a:buSzPct val="100000"/>
            </a:pPr>
            <a:r>
              <a:rPr lang="zh-CN" altLang="en-US" sz="2800" b="1" dirty="0" smtClean="0">
                <a:solidFill>
                  <a:srgbClr val="0000FF"/>
                </a:solidFill>
                <a:latin typeface="微软雅黑" panose="020B0503020204020204" pitchFamily="34" charset="-122"/>
                <a:ea typeface="微软雅黑" panose="020B0503020204020204" pitchFamily="34" charset="-122"/>
              </a:rPr>
              <a:t>通用计算机</a:t>
            </a:r>
            <a:r>
              <a:rPr lang="zh-CN" altLang="en-US" sz="2800" b="1" dirty="0">
                <a:latin typeface="微软雅黑" panose="020B0503020204020204" pitchFamily="34" charset="-122"/>
                <a:ea typeface="微软雅黑" panose="020B0503020204020204" pitchFamily="34" charset="-122"/>
              </a:rPr>
              <a:t>与</a:t>
            </a:r>
            <a:r>
              <a:rPr lang="zh-CN" altLang="en-US" sz="2800" b="1" dirty="0">
                <a:solidFill>
                  <a:srgbClr val="0000FF"/>
                </a:solidFill>
                <a:latin typeface="微软雅黑" panose="020B0503020204020204" pitchFamily="34" charset="-122"/>
                <a:ea typeface="微软雅黑" panose="020B0503020204020204" pitchFamily="34" charset="-122"/>
              </a:rPr>
              <a:t>单片机</a:t>
            </a:r>
            <a:r>
              <a:rPr lang="zh-CN" altLang="en-US" sz="2800" b="1" dirty="0">
                <a:latin typeface="微软雅黑" panose="020B0503020204020204" pitchFamily="34" charset="-122"/>
                <a:ea typeface="微软雅黑" panose="020B0503020204020204" pitchFamily="34" charset="-122"/>
              </a:rPr>
              <a:t>在硬件结构</a:t>
            </a:r>
            <a:r>
              <a:rPr lang="zh-CN" altLang="en-US" sz="2800" b="1" dirty="0" smtClean="0">
                <a:latin typeface="微软雅黑" panose="020B0503020204020204" pitchFamily="34" charset="-122"/>
                <a:ea typeface="微软雅黑" panose="020B0503020204020204" pitchFamily="34" charset="-122"/>
              </a:rPr>
              <a:t>上进行比较</a:t>
            </a:r>
            <a:r>
              <a:rPr lang="en-US" altLang="zh-CN"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55" name="Rectangle 5"/>
          <p:cNvSpPr txBox="1">
            <a:spLocks noChangeArrowheads="1"/>
          </p:cNvSpPr>
          <p:nvPr/>
        </p:nvSpPr>
        <p:spPr bwMode="auto">
          <a:xfrm>
            <a:off x="1907706" y="1629621"/>
            <a:ext cx="150859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90000"/>
              </a:lnSpc>
              <a:spcBef>
                <a:spcPct val="20000"/>
              </a:spcBef>
              <a:spcAft>
                <a:spcPct val="0"/>
              </a:spcAft>
              <a:buClrTx/>
              <a:buSzPct val="120000"/>
              <a:buFontTx/>
              <a:buNone/>
              <a:tabLst/>
              <a:defRPr/>
            </a:pPr>
            <a:r>
              <a:rPr kumimoji="0" lang="zh-CN" altLang="en-US" sz="2400" i="0" u="none" strike="noStrike" kern="0" cap="none" spc="0" normalizeH="0" baseline="0" noProof="0" dirty="0">
                <a:ln>
                  <a:noFill/>
                </a:ln>
                <a:solidFill>
                  <a:srgbClr val="C00000"/>
                </a:solidFill>
                <a:effectLst/>
                <a:uLnTx/>
                <a:uFillTx/>
              </a:rPr>
              <a:t>通用计算机                           </a:t>
            </a:r>
            <a:endParaRPr kumimoji="0" lang="zh-CN" altLang="en-US" sz="2400" i="0" u="none" strike="noStrike" kern="0" cap="none" spc="0" normalizeH="0" baseline="0" noProof="0" dirty="0">
              <a:ln>
                <a:noFill/>
              </a:ln>
              <a:solidFill>
                <a:srgbClr val="C00000"/>
              </a:solidFill>
              <a:effectLst/>
              <a:uLnTx/>
              <a:uFillTx/>
              <a:latin typeface="楷体_GB2312" pitchFamily="49" charset="-122"/>
              <a:ea typeface="楷体_GB2312" pitchFamily="49" charset="-122"/>
            </a:endParaRPr>
          </a:p>
        </p:txBody>
      </p:sp>
      <p:sp>
        <p:nvSpPr>
          <p:cNvPr id="56" name="Rectangle 6"/>
          <p:cNvSpPr>
            <a:spLocks noChangeArrowheads="1"/>
          </p:cNvSpPr>
          <p:nvPr/>
        </p:nvSpPr>
        <p:spPr bwMode="auto">
          <a:xfrm>
            <a:off x="479427" y="4993177"/>
            <a:ext cx="41306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lnSpc>
                <a:spcPct val="120000"/>
              </a:lnSpc>
              <a:spcBef>
                <a:spcPct val="0"/>
              </a:spcBef>
              <a:spcAft>
                <a:spcPct val="0"/>
              </a:spcAft>
              <a:buFontTx/>
              <a:buNone/>
            </a:pPr>
            <a:r>
              <a:rPr lang="zh-CN" altLang="en-US" sz="2400" b="1" dirty="0">
                <a:solidFill>
                  <a:srgbClr val="000000"/>
                </a:solidFill>
                <a:latin typeface="微软雅黑" panose="020B0503020204020204" pitchFamily="34" charset="-122"/>
                <a:ea typeface="微软雅黑" panose="020B0503020204020204" pitchFamily="34" charset="-122"/>
              </a:rPr>
              <a:t>通用计算机的基本组成框图</a:t>
            </a:r>
          </a:p>
          <a:p>
            <a:pPr algn="ctr" eaLnBrk="0" fontAlgn="base" hangingPunct="0">
              <a:lnSpc>
                <a:spcPct val="120000"/>
              </a:lnSpc>
              <a:spcBef>
                <a:spcPct val="0"/>
              </a:spcBef>
              <a:spcAft>
                <a:spcPct val="0"/>
              </a:spcAft>
              <a:buFontTx/>
              <a:buNone/>
            </a:pPr>
            <a:r>
              <a:rPr lang="zh-CN" altLang="en-US" sz="1800" b="1" dirty="0">
                <a:solidFill>
                  <a:srgbClr val="000000"/>
                </a:solidFill>
                <a:latin typeface="微软雅黑" panose="020B0503020204020204" pitchFamily="34" charset="-122"/>
                <a:ea typeface="微软雅黑" panose="020B0503020204020204" pitchFamily="34" charset="-122"/>
              </a:rPr>
              <a:t>（由多个</a:t>
            </a:r>
            <a:r>
              <a:rPr lang="en-US" altLang="zh-CN" sz="1800" b="1" dirty="0">
                <a:solidFill>
                  <a:srgbClr val="000000"/>
                </a:solidFill>
                <a:latin typeface="微软雅黑" panose="020B0503020204020204" pitchFamily="34" charset="-122"/>
                <a:ea typeface="微软雅黑" panose="020B0503020204020204" pitchFamily="34" charset="-122"/>
              </a:rPr>
              <a:t>IC</a:t>
            </a:r>
            <a:r>
              <a:rPr lang="zh-CN" altLang="en-US" sz="1800" b="1" dirty="0">
                <a:solidFill>
                  <a:srgbClr val="000000"/>
                </a:solidFill>
                <a:latin typeface="微软雅黑" panose="020B0503020204020204" pitchFamily="34" charset="-122"/>
                <a:ea typeface="微软雅黑" panose="020B0503020204020204" pitchFamily="34" charset="-122"/>
              </a:rPr>
              <a:t>芯片组装在一个主板上）</a:t>
            </a:r>
          </a:p>
        </p:txBody>
      </p:sp>
      <p:sp>
        <p:nvSpPr>
          <p:cNvPr id="57" name="Rectangle 9"/>
          <p:cNvSpPr>
            <a:spLocks noChangeArrowheads="1"/>
          </p:cNvSpPr>
          <p:nvPr/>
        </p:nvSpPr>
        <p:spPr bwMode="auto">
          <a:xfrm>
            <a:off x="5965825" y="4905377"/>
            <a:ext cx="25082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FontTx/>
              <a:buNone/>
            </a:pPr>
            <a:r>
              <a:rPr lang="zh-CN" altLang="en-US" sz="2400" b="1" dirty="0">
                <a:solidFill>
                  <a:srgbClr val="000000"/>
                </a:solidFill>
                <a:latin typeface="微软雅黑" panose="020B0503020204020204" pitchFamily="34" charset="-122"/>
                <a:ea typeface="微软雅黑" panose="020B0503020204020204" pitchFamily="34" charset="-122"/>
              </a:rPr>
              <a:t>所有单元都组装</a:t>
            </a:r>
          </a:p>
          <a:p>
            <a:pPr algn="ctr" eaLnBrk="0" fontAlgn="base" hangingPunct="0">
              <a:spcBef>
                <a:spcPct val="0"/>
              </a:spcBef>
              <a:spcAft>
                <a:spcPct val="0"/>
              </a:spcAft>
              <a:buFontTx/>
              <a:buNone/>
            </a:pPr>
            <a:r>
              <a:rPr lang="zh-CN" altLang="en-US" sz="2400" b="1" dirty="0">
                <a:solidFill>
                  <a:srgbClr val="000000"/>
                </a:solidFill>
                <a:latin typeface="微软雅黑" panose="020B0503020204020204" pitchFamily="34" charset="-122"/>
                <a:ea typeface="微软雅黑" panose="020B0503020204020204" pitchFamily="34" charset="-122"/>
              </a:rPr>
              <a:t>在一个</a:t>
            </a:r>
            <a:r>
              <a:rPr lang="en-US" altLang="zh-CN" sz="2400" b="1" dirty="0">
                <a:solidFill>
                  <a:srgbClr val="000000"/>
                </a:solidFill>
                <a:latin typeface="微软雅黑" panose="020B0503020204020204" pitchFamily="34" charset="-122"/>
                <a:ea typeface="微软雅黑" panose="020B0503020204020204" pitchFamily="34" charset="-122"/>
              </a:rPr>
              <a:t>IC</a:t>
            </a:r>
            <a:r>
              <a:rPr lang="zh-CN" altLang="en-US" sz="2400" b="1" dirty="0">
                <a:solidFill>
                  <a:srgbClr val="000000"/>
                </a:solidFill>
                <a:latin typeface="微软雅黑" panose="020B0503020204020204" pitchFamily="34" charset="-122"/>
                <a:ea typeface="微软雅黑" panose="020B0503020204020204" pitchFamily="34" charset="-122"/>
              </a:rPr>
              <a:t>芯片上</a:t>
            </a:r>
          </a:p>
        </p:txBody>
      </p:sp>
      <p:sp>
        <p:nvSpPr>
          <p:cNvPr id="58" name="Rectangle 38"/>
          <p:cNvSpPr>
            <a:spLocks noChangeArrowheads="1"/>
          </p:cNvSpPr>
          <p:nvPr/>
        </p:nvSpPr>
        <p:spPr bwMode="auto">
          <a:xfrm>
            <a:off x="1223965" y="5923867"/>
            <a:ext cx="2232025" cy="4667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lnSpc>
                <a:spcPct val="120000"/>
              </a:lnSpc>
              <a:spcBef>
                <a:spcPct val="0"/>
              </a:spcBef>
              <a:spcAft>
                <a:spcPct val="0"/>
              </a:spcAft>
              <a:buFontTx/>
              <a:buNone/>
            </a:pPr>
            <a:r>
              <a:rPr lang="zh-CN" altLang="en-US" b="1" dirty="0">
                <a:solidFill>
                  <a:srgbClr val="FF0000"/>
                </a:solidFill>
                <a:latin typeface="隶书" panose="02010509060101010101" pitchFamily="49" charset="-122"/>
                <a:ea typeface="隶书" panose="02010509060101010101" pitchFamily="49" charset="-122"/>
              </a:rPr>
              <a:t>大而全</a:t>
            </a:r>
          </a:p>
        </p:txBody>
      </p:sp>
      <p:sp>
        <p:nvSpPr>
          <p:cNvPr id="59" name="Rectangle 39"/>
          <p:cNvSpPr>
            <a:spLocks noChangeArrowheads="1"/>
          </p:cNvSpPr>
          <p:nvPr/>
        </p:nvSpPr>
        <p:spPr bwMode="auto">
          <a:xfrm>
            <a:off x="6215065" y="5933496"/>
            <a:ext cx="2079625" cy="4667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0" fontAlgn="base" hangingPunct="0">
              <a:lnSpc>
                <a:spcPct val="120000"/>
              </a:lnSpc>
              <a:spcBef>
                <a:spcPct val="0"/>
              </a:spcBef>
              <a:spcAft>
                <a:spcPct val="0"/>
              </a:spcAft>
              <a:buFontTx/>
              <a:buNone/>
            </a:pPr>
            <a:r>
              <a:rPr lang="zh-CN" altLang="en-US" b="1" dirty="0">
                <a:solidFill>
                  <a:srgbClr val="FF0000"/>
                </a:solidFill>
                <a:latin typeface="隶书" panose="02010509060101010101" pitchFamily="49" charset="-122"/>
                <a:ea typeface="隶书" panose="02010509060101010101" pitchFamily="49" charset="-122"/>
              </a:rPr>
              <a:t>小而精</a:t>
            </a:r>
          </a:p>
        </p:txBody>
      </p:sp>
      <p:grpSp>
        <p:nvGrpSpPr>
          <p:cNvPr id="60" name="组合 59"/>
          <p:cNvGrpSpPr/>
          <p:nvPr/>
        </p:nvGrpSpPr>
        <p:grpSpPr>
          <a:xfrm>
            <a:off x="5045495" y="2877422"/>
            <a:ext cx="3787460" cy="967025"/>
            <a:chOff x="5045495" y="2877420"/>
            <a:chExt cx="3787460" cy="967025"/>
          </a:xfrm>
        </p:grpSpPr>
        <p:sp>
          <p:nvSpPr>
            <p:cNvPr id="61" name="AutoShape 7"/>
            <p:cNvSpPr>
              <a:spLocks noChangeArrowheads="1"/>
            </p:cNvSpPr>
            <p:nvPr/>
          </p:nvSpPr>
          <p:spPr bwMode="auto">
            <a:xfrm>
              <a:off x="5045495" y="3142549"/>
              <a:ext cx="762000" cy="518662"/>
            </a:xfrm>
            <a:prstGeom prst="rightArrow">
              <a:avLst>
                <a:gd name="adj1" fmla="val 50000"/>
                <a:gd name="adj2" fmla="val 30311"/>
              </a:avLst>
            </a:prstGeom>
            <a:solidFill>
              <a:srgbClr val="FFCC00"/>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pic>
          <p:nvPicPr>
            <p:cNvPr id="62" name="Picture 4" descr="2-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867037" y="1878528"/>
              <a:ext cx="967025" cy="296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 name="组合 62"/>
          <p:cNvGrpSpPr/>
          <p:nvPr/>
        </p:nvGrpSpPr>
        <p:grpSpPr>
          <a:xfrm>
            <a:off x="323850" y="2060850"/>
            <a:ext cx="4603750" cy="2832263"/>
            <a:chOff x="323850" y="1985800"/>
            <a:chExt cx="4603750" cy="2832263"/>
          </a:xfrm>
        </p:grpSpPr>
        <p:sp>
          <p:nvSpPr>
            <p:cNvPr id="64" name="Rectangle 10"/>
            <p:cNvSpPr>
              <a:spLocks noChangeArrowheads="1"/>
            </p:cNvSpPr>
            <p:nvPr/>
          </p:nvSpPr>
          <p:spPr bwMode="auto">
            <a:xfrm>
              <a:off x="323850" y="2044700"/>
              <a:ext cx="4603750" cy="2578100"/>
            </a:xfrm>
            <a:prstGeom prst="rect">
              <a:avLst/>
            </a:prstGeom>
            <a:solidFill>
              <a:srgbClr val="FFFFB3"/>
            </a:solidFill>
            <a:ln w="9525">
              <a:solidFill>
                <a:srgbClr val="000000"/>
              </a:solidFill>
              <a:prstDash val="dash"/>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65" name="Rectangle 11"/>
            <p:cNvSpPr>
              <a:spLocks noChangeArrowheads="1"/>
            </p:cNvSpPr>
            <p:nvPr/>
          </p:nvSpPr>
          <p:spPr bwMode="auto">
            <a:xfrm>
              <a:off x="1295400" y="2363788"/>
              <a:ext cx="1079500" cy="358775"/>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数据</a:t>
              </a: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RAM</a:t>
              </a:r>
            </a:p>
          </p:txBody>
        </p:sp>
        <p:sp>
          <p:nvSpPr>
            <p:cNvPr id="66" name="Rectangle 12"/>
            <p:cNvSpPr>
              <a:spLocks noChangeArrowheads="1"/>
            </p:cNvSpPr>
            <p:nvPr/>
          </p:nvSpPr>
          <p:spPr bwMode="auto">
            <a:xfrm>
              <a:off x="633413" y="2363788"/>
              <a:ext cx="590550" cy="358775"/>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CPU</a:t>
              </a:r>
            </a:p>
          </p:txBody>
        </p:sp>
        <p:sp>
          <p:nvSpPr>
            <p:cNvPr id="67" name="Rectangle 13"/>
            <p:cNvSpPr>
              <a:spLocks noChangeArrowheads="1"/>
            </p:cNvSpPr>
            <p:nvPr/>
          </p:nvSpPr>
          <p:spPr bwMode="auto">
            <a:xfrm>
              <a:off x="557213" y="3948113"/>
              <a:ext cx="811212" cy="431800"/>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并行</a:t>
              </a: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I/O</a:t>
              </a:r>
            </a:p>
          </p:txBody>
        </p:sp>
        <p:sp>
          <p:nvSpPr>
            <p:cNvPr id="68" name="Rectangle 14"/>
            <p:cNvSpPr>
              <a:spLocks noChangeArrowheads="1"/>
            </p:cNvSpPr>
            <p:nvPr/>
          </p:nvSpPr>
          <p:spPr bwMode="auto">
            <a:xfrm>
              <a:off x="2425700" y="2363788"/>
              <a:ext cx="1047750" cy="360362"/>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程序</a:t>
              </a: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ROM</a:t>
              </a:r>
            </a:p>
          </p:txBody>
        </p:sp>
        <p:sp>
          <p:nvSpPr>
            <p:cNvPr id="69" name="Rectangle 15"/>
            <p:cNvSpPr>
              <a:spLocks noChangeArrowheads="1"/>
            </p:cNvSpPr>
            <p:nvPr/>
          </p:nvSpPr>
          <p:spPr bwMode="auto">
            <a:xfrm>
              <a:off x="2422525" y="3948113"/>
              <a:ext cx="1177925" cy="431800"/>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定时</a:t>
              </a: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a:t>
              </a: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计数器</a:t>
              </a:r>
            </a:p>
          </p:txBody>
        </p:sp>
        <p:sp>
          <p:nvSpPr>
            <p:cNvPr id="70" name="Rectangle 16"/>
            <p:cNvSpPr>
              <a:spLocks noChangeArrowheads="1"/>
            </p:cNvSpPr>
            <p:nvPr/>
          </p:nvSpPr>
          <p:spPr bwMode="auto">
            <a:xfrm>
              <a:off x="1419225" y="3948113"/>
              <a:ext cx="915988" cy="431800"/>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串行端口</a:t>
              </a:r>
            </a:p>
          </p:txBody>
        </p:sp>
        <p:sp>
          <p:nvSpPr>
            <p:cNvPr id="71" name="Rectangle 17"/>
            <p:cNvSpPr>
              <a:spLocks noChangeArrowheads="1"/>
            </p:cNvSpPr>
            <p:nvPr/>
          </p:nvSpPr>
          <p:spPr bwMode="auto">
            <a:xfrm>
              <a:off x="3573463" y="2363788"/>
              <a:ext cx="1165225" cy="360362"/>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中断控制器</a:t>
              </a:r>
            </a:p>
          </p:txBody>
        </p:sp>
        <p:sp>
          <p:nvSpPr>
            <p:cNvPr id="72" name="Rectangle 18"/>
            <p:cNvSpPr>
              <a:spLocks noChangeArrowheads="1"/>
            </p:cNvSpPr>
            <p:nvPr/>
          </p:nvSpPr>
          <p:spPr bwMode="auto">
            <a:xfrm>
              <a:off x="3646488" y="3948113"/>
              <a:ext cx="1177925" cy="431800"/>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扩展</a:t>
              </a:r>
              <a:r>
                <a:rPr kumimoji="0" lang="en-US" altLang="zh-CN"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I/O</a:t>
              </a:r>
              <a:r>
                <a:rPr kumimoji="0" lang="zh-CN" altLang="en-US" sz="16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rPr>
                <a:t>端口</a:t>
              </a:r>
            </a:p>
          </p:txBody>
        </p:sp>
        <p:sp>
          <p:nvSpPr>
            <p:cNvPr id="73" name="Rectangle 19"/>
            <p:cNvSpPr>
              <a:spLocks noChangeArrowheads="1"/>
            </p:cNvSpPr>
            <p:nvPr/>
          </p:nvSpPr>
          <p:spPr bwMode="auto">
            <a:xfrm>
              <a:off x="550863" y="3298825"/>
              <a:ext cx="4130675" cy="288925"/>
            </a:xfrm>
            <a:prstGeom prst="rect">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2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系统总线（</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DB</a:t>
              </a: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AB</a:t>
              </a: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CB</a:t>
              </a: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黑体"/>
                  <a:cs typeface="Times New Roman" panose="02020603050405020304" pitchFamily="18" charset="0"/>
                </a:rPr>
                <a:t>）</a:t>
              </a:r>
            </a:p>
          </p:txBody>
        </p:sp>
        <p:sp>
          <p:nvSpPr>
            <p:cNvPr id="74" name="AutoShape 20"/>
            <p:cNvSpPr>
              <a:spLocks noChangeArrowheads="1"/>
            </p:cNvSpPr>
            <p:nvPr/>
          </p:nvSpPr>
          <p:spPr bwMode="auto">
            <a:xfrm>
              <a:off x="785813" y="2724150"/>
              <a:ext cx="295275" cy="574675"/>
            </a:xfrm>
            <a:prstGeom prst="upDownArrow">
              <a:avLst>
                <a:gd name="adj1" fmla="val 50000"/>
                <a:gd name="adj2" fmla="val 38925"/>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75" name="AutoShape 21"/>
            <p:cNvSpPr>
              <a:spLocks noChangeArrowheads="1"/>
            </p:cNvSpPr>
            <p:nvPr/>
          </p:nvSpPr>
          <p:spPr bwMode="auto">
            <a:xfrm>
              <a:off x="1649413" y="2724150"/>
              <a:ext cx="366712" cy="574675"/>
            </a:xfrm>
            <a:prstGeom prst="upDownArrow">
              <a:avLst>
                <a:gd name="adj1" fmla="val 50000"/>
                <a:gd name="adj2" fmla="val 31342"/>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76" name="AutoShape 22"/>
            <p:cNvSpPr>
              <a:spLocks noChangeArrowheads="1"/>
            </p:cNvSpPr>
            <p:nvPr/>
          </p:nvSpPr>
          <p:spPr bwMode="auto">
            <a:xfrm>
              <a:off x="2730500" y="2724150"/>
              <a:ext cx="366713" cy="574675"/>
            </a:xfrm>
            <a:prstGeom prst="downArrow">
              <a:avLst>
                <a:gd name="adj1" fmla="val 50000"/>
                <a:gd name="adj2" fmla="val 39177"/>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77" name="AutoShape 23"/>
            <p:cNvSpPr>
              <a:spLocks noChangeArrowheads="1"/>
            </p:cNvSpPr>
            <p:nvPr/>
          </p:nvSpPr>
          <p:spPr bwMode="auto">
            <a:xfrm>
              <a:off x="3956050" y="2724150"/>
              <a:ext cx="292100" cy="574675"/>
            </a:xfrm>
            <a:prstGeom prst="upDownArrow">
              <a:avLst>
                <a:gd name="adj1" fmla="val 50000"/>
                <a:gd name="adj2" fmla="val 39348"/>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78" name="AutoShape 24"/>
            <p:cNvSpPr>
              <a:spLocks noChangeArrowheads="1"/>
            </p:cNvSpPr>
            <p:nvPr/>
          </p:nvSpPr>
          <p:spPr bwMode="auto">
            <a:xfrm>
              <a:off x="860425" y="3587750"/>
              <a:ext cx="220663" cy="360363"/>
            </a:xfrm>
            <a:prstGeom prst="upDownArrow">
              <a:avLst>
                <a:gd name="adj1" fmla="val 50000"/>
                <a:gd name="adj2" fmla="val 32662"/>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79" name="AutoShape 25"/>
            <p:cNvSpPr>
              <a:spLocks noChangeArrowheads="1"/>
            </p:cNvSpPr>
            <p:nvPr/>
          </p:nvSpPr>
          <p:spPr bwMode="auto">
            <a:xfrm>
              <a:off x="1722438" y="3587750"/>
              <a:ext cx="293687" cy="360363"/>
            </a:xfrm>
            <a:prstGeom prst="upDownArrow">
              <a:avLst>
                <a:gd name="adj1" fmla="val 50000"/>
                <a:gd name="adj2" fmla="val 24541"/>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80" name="AutoShape 26"/>
            <p:cNvSpPr>
              <a:spLocks noChangeArrowheads="1"/>
            </p:cNvSpPr>
            <p:nvPr/>
          </p:nvSpPr>
          <p:spPr bwMode="auto">
            <a:xfrm>
              <a:off x="2874963" y="3587750"/>
              <a:ext cx="295275" cy="360363"/>
            </a:xfrm>
            <a:prstGeom prst="upDownArrow">
              <a:avLst>
                <a:gd name="adj1" fmla="val 50000"/>
                <a:gd name="adj2" fmla="val 24409"/>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81" name="AutoShape 27"/>
            <p:cNvSpPr>
              <a:spLocks noChangeArrowheads="1"/>
            </p:cNvSpPr>
            <p:nvPr/>
          </p:nvSpPr>
          <p:spPr bwMode="auto">
            <a:xfrm>
              <a:off x="4027488" y="3587750"/>
              <a:ext cx="293687" cy="360363"/>
            </a:xfrm>
            <a:prstGeom prst="upDownArrow">
              <a:avLst>
                <a:gd name="adj1" fmla="val 50000"/>
                <a:gd name="adj2" fmla="val 24541"/>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82" name="AutoShape 32"/>
            <p:cNvSpPr>
              <a:spLocks noChangeArrowheads="1"/>
            </p:cNvSpPr>
            <p:nvPr/>
          </p:nvSpPr>
          <p:spPr bwMode="auto">
            <a:xfrm>
              <a:off x="3740150" y="4379913"/>
              <a:ext cx="222250" cy="431800"/>
            </a:xfrm>
            <a:prstGeom prst="upDownArrow">
              <a:avLst>
                <a:gd name="adj1" fmla="val 50000"/>
                <a:gd name="adj2" fmla="val 38857"/>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83" name="AutoShape 33"/>
            <p:cNvSpPr>
              <a:spLocks noChangeArrowheads="1"/>
            </p:cNvSpPr>
            <p:nvPr/>
          </p:nvSpPr>
          <p:spPr bwMode="auto">
            <a:xfrm>
              <a:off x="4100513" y="4379913"/>
              <a:ext cx="220662" cy="431800"/>
            </a:xfrm>
            <a:prstGeom prst="upDownArrow">
              <a:avLst>
                <a:gd name="adj1" fmla="val 50000"/>
                <a:gd name="adj2" fmla="val 39137"/>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sp>
          <p:nvSpPr>
            <p:cNvPr id="84" name="AutoShape 34"/>
            <p:cNvSpPr>
              <a:spLocks noChangeArrowheads="1"/>
            </p:cNvSpPr>
            <p:nvPr/>
          </p:nvSpPr>
          <p:spPr bwMode="auto">
            <a:xfrm>
              <a:off x="4460875" y="4379913"/>
              <a:ext cx="220663" cy="431800"/>
            </a:xfrm>
            <a:prstGeom prst="upDownArrow">
              <a:avLst>
                <a:gd name="adj1" fmla="val 50000"/>
                <a:gd name="adj2" fmla="val 39137"/>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grpSp>
          <p:nvGrpSpPr>
            <p:cNvPr id="85" name="组合 84"/>
            <p:cNvGrpSpPr/>
            <p:nvPr/>
          </p:nvGrpSpPr>
          <p:grpSpPr>
            <a:xfrm>
              <a:off x="1657350" y="4379913"/>
              <a:ext cx="1512888" cy="410293"/>
              <a:chOff x="1657350" y="4379913"/>
              <a:chExt cx="1512888" cy="503237"/>
            </a:xfrm>
          </p:grpSpPr>
          <p:sp>
            <p:nvSpPr>
              <p:cNvPr id="89" name="Line 29"/>
              <p:cNvSpPr>
                <a:spLocks noChangeShapeType="1"/>
              </p:cNvSpPr>
              <p:nvPr/>
            </p:nvSpPr>
            <p:spPr bwMode="auto">
              <a:xfrm>
                <a:off x="1657350" y="4379913"/>
                <a:ext cx="0" cy="5032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90" name="Line 30"/>
              <p:cNvSpPr>
                <a:spLocks noChangeShapeType="1"/>
              </p:cNvSpPr>
              <p:nvPr/>
            </p:nvSpPr>
            <p:spPr bwMode="auto">
              <a:xfrm flipV="1">
                <a:off x="1874838" y="4379913"/>
                <a:ext cx="0" cy="5032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91" name="Line 31"/>
              <p:cNvSpPr>
                <a:spLocks noChangeShapeType="1"/>
              </p:cNvSpPr>
              <p:nvPr/>
            </p:nvSpPr>
            <p:spPr bwMode="auto">
              <a:xfrm flipV="1">
                <a:off x="2738438" y="4379913"/>
                <a:ext cx="0" cy="5032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92" name="Line 35"/>
              <p:cNvSpPr>
                <a:spLocks noChangeShapeType="1"/>
              </p:cNvSpPr>
              <p:nvPr/>
            </p:nvSpPr>
            <p:spPr bwMode="auto">
              <a:xfrm flipV="1">
                <a:off x="3170238" y="4379913"/>
                <a:ext cx="0" cy="5032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grpSp>
        <p:sp>
          <p:nvSpPr>
            <p:cNvPr id="86" name="Line 36"/>
            <p:cNvSpPr>
              <a:spLocks noChangeShapeType="1"/>
            </p:cNvSpPr>
            <p:nvPr/>
          </p:nvSpPr>
          <p:spPr bwMode="auto">
            <a:xfrm>
              <a:off x="4027488" y="1985800"/>
              <a:ext cx="0" cy="3779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87" name="Line 36"/>
            <p:cNvSpPr>
              <a:spLocks noChangeShapeType="1"/>
            </p:cNvSpPr>
            <p:nvPr/>
          </p:nvSpPr>
          <p:spPr bwMode="auto">
            <a:xfrm>
              <a:off x="4309938" y="1985800"/>
              <a:ext cx="0" cy="3779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3200" b="1" i="0" u="none" strike="noStrike" kern="0" cap="none" spc="0" normalizeH="0" baseline="0" noProof="0" smtClean="0">
                <a:ln>
                  <a:noFill/>
                </a:ln>
                <a:solidFill>
                  <a:srgbClr val="0000FF"/>
                </a:solidFill>
                <a:effectLst/>
                <a:uLnTx/>
                <a:uFillTx/>
                <a:latin typeface="Times New Roman" panose="02020603050405020304" pitchFamily="18" charset="0"/>
                <a:ea typeface="黑体"/>
                <a:cs typeface="Times New Roman" panose="02020603050405020304" pitchFamily="18" charset="0"/>
              </a:endParaRPr>
            </a:p>
          </p:txBody>
        </p:sp>
        <p:sp>
          <p:nvSpPr>
            <p:cNvPr id="88" name="AutoShape 32"/>
            <p:cNvSpPr>
              <a:spLocks noChangeArrowheads="1"/>
            </p:cNvSpPr>
            <p:nvPr/>
          </p:nvSpPr>
          <p:spPr bwMode="auto">
            <a:xfrm>
              <a:off x="876302" y="4386263"/>
              <a:ext cx="222250" cy="431800"/>
            </a:xfrm>
            <a:prstGeom prst="upDownArrow">
              <a:avLst>
                <a:gd name="adj1" fmla="val 50000"/>
                <a:gd name="adj2" fmla="val 38857"/>
              </a:avLst>
            </a:prstGeom>
            <a:solidFill>
              <a:srgbClr val="BBE0E3"/>
            </a:solidFill>
            <a:ln w="9525">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Times New Roman" panose="02020603050405020304" pitchFamily="18" charset="0"/>
                <a:ea typeface="黑体"/>
                <a:cs typeface="Times New Roman" panose="02020603050405020304" pitchFamily="18" charset="0"/>
              </a:endParaRPr>
            </a:p>
          </p:txBody>
        </p:sp>
      </p:grpSp>
      <p:sp>
        <p:nvSpPr>
          <p:cNvPr id="93" name="Rectangle 5"/>
          <p:cNvSpPr txBox="1">
            <a:spLocks noChangeArrowheads="1"/>
          </p:cNvSpPr>
          <p:nvPr/>
        </p:nvSpPr>
        <p:spPr bwMode="auto">
          <a:xfrm>
            <a:off x="6597500" y="1628802"/>
            <a:ext cx="150289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90000"/>
              </a:lnSpc>
              <a:spcBef>
                <a:spcPct val="20000"/>
              </a:spcBef>
              <a:spcAft>
                <a:spcPct val="0"/>
              </a:spcAft>
              <a:buClrTx/>
              <a:buSzPct val="120000"/>
              <a:buFontTx/>
              <a:buNone/>
              <a:tabLst/>
              <a:defRPr/>
            </a:pPr>
            <a:r>
              <a:rPr kumimoji="0" lang="zh-CN" altLang="en-US" sz="2400" i="0" u="none" strike="noStrike" kern="0" cap="none" spc="0" normalizeH="0" baseline="0" noProof="0" dirty="0">
                <a:ln>
                  <a:noFill/>
                </a:ln>
                <a:solidFill>
                  <a:srgbClr val="C00000"/>
                </a:solidFill>
                <a:effectLst/>
                <a:uLnTx/>
                <a:uFillTx/>
              </a:rPr>
              <a:t>单片机</a:t>
            </a:r>
            <a:endParaRPr kumimoji="0" lang="zh-CN" altLang="en-US" sz="2400" i="0" u="none" strike="noStrike" kern="0" cap="none" spc="0" normalizeH="0" baseline="0" noProof="0" dirty="0">
              <a:ln>
                <a:noFill/>
              </a:ln>
              <a:solidFill>
                <a:srgbClr val="C00000"/>
              </a:solidFill>
              <a:effectLst/>
              <a:uLnTx/>
              <a:uFillTx/>
              <a:latin typeface="楷体_GB2312" pitchFamily="49" charset="-122"/>
              <a:ea typeface="楷体_GB2312" pitchFamily="49" charset="-122"/>
            </a:endParaRPr>
          </a:p>
        </p:txBody>
      </p:sp>
      <p:grpSp>
        <p:nvGrpSpPr>
          <p:cNvPr id="98" name="组合 97"/>
          <p:cNvGrpSpPr/>
          <p:nvPr/>
        </p:nvGrpSpPr>
        <p:grpSpPr>
          <a:xfrm>
            <a:off x="311941" y="2008130"/>
            <a:ext cx="8664495" cy="3011487"/>
            <a:chOff x="-4435658" y="225892"/>
            <a:chExt cx="8664495" cy="3011487"/>
          </a:xfrm>
        </p:grpSpPr>
        <p:sp>
          <p:nvSpPr>
            <p:cNvPr id="99" name="矩形 98"/>
            <p:cNvSpPr/>
            <p:nvPr/>
          </p:nvSpPr>
          <p:spPr bwMode="auto">
            <a:xfrm>
              <a:off x="-4435658" y="247991"/>
              <a:ext cx="8664495" cy="2782308"/>
            </a:xfrm>
            <a:prstGeom prst="rect">
              <a:avLst/>
            </a:prstGeom>
            <a:solidFill>
              <a:srgbClr val="FFFFFF"/>
            </a:solidFill>
            <a:ln w="9525" cap="flat" cmpd="sng" algn="ctr">
              <a:no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eaLnBrk="1" hangingPunct="1">
                <a:lnSpc>
                  <a:spcPct val="100000"/>
                </a:lnSpc>
                <a:spcBef>
                  <a:spcPct val="0"/>
                </a:spcBef>
                <a:buNone/>
              </a:pPr>
              <a:endParaRPr lang="zh-CN" altLang="en-US" sz="2500">
                <a:solidFill>
                  <a:srgbClr val="000066"/>
                </a:solidFill>
                <a:latin typeface="Times New Roman" pitchFamily="18" charset="0"/>
                <a:ea typeface="黑体" pitchFamily="2" charset="-122"/>
              </a:endParaRPr>
            </a:p>
          </p:txBody>
        </p:sp>
        <p:pic>
          <p:nvPicPr>
            <p:cNvPr id="100" name="图片 3"/>
            <p:cNvPicPr>
              <a:picLocks noChangeAspect="1"/>
            </p:cNvPicPr>
            <p:nvPr/>
          </p:nvPicPr>
          <p:blipFill>
            <a:blip r:embed="rId3">
              <a:extLst>
                <a:ext uri="{28A0092B-C50C-407E-A947-70E740481C1C}">
                  <a14:useLocalDpi xmlns:a14="http://schemas.microsoft.com/office/drawing/2010/main" val="0"/>
                </a:ext>
              </a:extLst>
            </a:blip>
            <a:srcRect l="696" t="5745" r="6737" b="4066"/>
            <a:stretch>
              <a:fillRect/>
            </a:stretch>
          </p:blipFill>
          <p:spPr bwMode="auto">
            <a:xfrm>
              <a:off x="-4279080" y="225892"/>
              <a:ext cx="4646430" cy="3011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1" name="图片 4"/>
            <p:cNvPicPr>
              <a:picLocks noChangeAspect="1"/>
            </p:cNvPicPr>
            <p:nvPr/>
          </p:nvPicPr>
          <p:blipFill>
            <a:blip r:embed="rId4">
              <a:extLst>
                <a:ext uri="{28A0092B-C50C-407E-A947-70E740481C1C}">
                  <a14:useLocalDpi xmlns:a14="http://schemas.microsoft.com/office/drawing/2010/main" val="0"/>
                </a:ext>
              </a:extLst>
            </a:blip>
            <a:srcRect l="7721" t="10211" b="2065"/>
            <a:stretch>
              <a:fillRect/>
            </a:stretch>
          </p:blipFill>
          <p:spPr bwMode="auto">
            <a:xfrm>
              <a:off x="1265536" y="945972"/>
              <a:ext cx="2479578" cy="14494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518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par>
                                <p:cTn id="13" presetID="2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down)">
                                      <p:cBhvr>
                                        <p:cTn id="23" dur="500"/>
                                        <p:tgtEl>
                                          <p:spTgt spid="93"/>
                                        </p:tgtEl>
                                      </p:cBhvr>
                                    </p:animEffect>
                                  </p:childTnLst>
                                </p:cTn>
                              </p:par>
                              <p:par>
                                <p:cTn id="24" presetID="22" presetClass="entr" presetSubtype="4"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down)">
                                      <p:cBhvr>
                                        <p:cTn id="26" dur="500"/>
                                        <p:tgtEl>
                                          <p:spTgt spid="6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down)">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left)">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1000"/>
                                        <p:tgtEl>
                                          <p:spTgt spid="98"/>
                                        </p:tgtEl>
                                      </p:cBhvr>
                                    </p:animEffect>
                                    <p:anim calcmode="lin" valueType="num">
                                      <p:cBhvr>
                                        <p:cTn id="45" dur="1000" fill="hold"/>
                                        <p:tgtEl>
                                          <p:spTgt spid="98"/>
                                        </p:tgtEl>
                                        <p:attrNameLst>
                                          <p:attrName>ppt_x</p:attrName>
                                        </p:attrNameLst>
                                      </p:cBhvr>
                                      <p:tavLst>
                                        <p:tav tm="0">
                                          <p:val>
                                            <p:strVal val="#ppt_x"/>
                                          </p:val>
                                        </p:tav>
                                        <p:tav tm="100000">
                                          <p:val>
                                            <p:strVal val="#ppt_x"/>
                                          </p:val>
                                        </p:tav>
                                      </p:tavLst>
                                    </p:anim>
                                    <p:anim calcmode="lin" valueType="num">
                                      <p:cBhvr>
                                        <p:cTn id="4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animBg="1"/>
      <p:bldP spid="59" grpId="0" animBg="1"/>
      <p:bldP spid="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Rectangle 2"/>
          <p:cNvSpPr txBox="1">
            <a:spLocks noChangeArrowheads="1"/>
          </p:cNvSpPr>
          <p:nvPr/>
        </p:nvSpPr>
        <p:spPr bwMode="auto">
          <a:xfrm>
            <a:off x="546346" y="1813493"/>
            <a:ext cx="762635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457200" indent="-457200" algn="just" eaLnBrk="1" hangingPunct="1">
              <a:buFont typeface="Wingdings" panose="05000000000000000000" pitchFamily="2" charset="2"/>
              <a:buChar char="Ø"/>
            </a:pPr>
            <a:r>
              <a:rPr lang="zh-CN" altLang="en-US" dirty="0">
                <a:solidFill>
                  <a:srgbClr val="0000FF"/>
                </a:solidFill>
              </a:rPr>
              <a:t>通用计算机</a:t>
            </a:r>
            <a:r>
              <a:rPr lang="zh-CN" altLang="en-US" kern="0" dirty="0">
                <a:solidFill>
                  <a:schemeClr val="tx1"/>
                </a:solidFill>
              </a:rPr>
              <a:t>主要应用于数据处理、办公自动化及辅助设计等。</a:t>
            </a:r>
          </a:p>
        </p:txBody>
      </p:sp>
      <p:sp>
        <p:nvSpPr>
          <p:cNvPr id="11" name="Rectangle 3"/>
          <p:cNvSpPr>
            <a:spLocks noChangeArrowheads="1"/>
          </p:cNvSpPr>
          <p:nvPr/>
        </p:nvSpPr>
        <p:spPr bwMode="auto">
          <a:xfrm>
            <a:off x="546346" y="2969530"/>
            <a:ext cx="7696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lgn="just" eaLnBrk="1" hangingPunct="1">
              <a:lnSpc>
                <a:spcPct val="110000"/>
              </a:lnSpc>
              <a:buFont typeface="Wingdings" panose="05000000000000000000" pitchFamily="2" charset="2"/>
              <a:buChar char="Ø"/>
            </a:pPr>
            <a:r>
              <a:rPr lang="zh-CN" altLang="en-US" sz="2800" dirty="0">
                <a:solidFill>
                  <a:srgbClr val="0000FF"/>
                </a:solidFill>
                <a:latin typeface="微软雅黑" panose="020B0503020204020204" pitchFamily="34" charset="-122"/>
                <a:ea typeface="微软雅黑" panose="020B0503020204020204" pitchFamily="34" charset="-122"/>
              </a:rPr>
              <a:t>单片机</a:t>
            </a:r>
            <a:r>
              <a:rPr lang="zh-CN" altLang="en-US" sz="2800" dirty="0">
                <a:latin typeface="微软雅黑" panose="020B0503020204020204" pitchFamily="34" charset="-122"/>
                <a:ea typeface="微软雅黑" panose="020B0503020204020204" pitchFamily="34" charset="-122"/>
              </a:rPr>
              <a:t>属于专用计算机，主要应用于智能仪表、智能传感器、家电、办公设备、汽车及军事电子设备等应用系统。</a:t>
            </a:r>
          </a:p>
        </p:txBody>
      </p:sp>
      <p:sp>
        <p:nvSpPr>
          <p:cNvPr id="14" name="Rectangle 4"/>
          <p:cNvSpPr>
            <a:spLocks noChangeArrowheads="1"/>
          </p:cNvSpPr>
          <p:nvPr/>
        </p:nvSpPr>
        <p:spPr bwMode="auto">
          <a:xfrm>
            <a:off x="1023280" y="4568618"/>
            <a:ext cx="7299727" cy="11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457200" algn="just" eaLnBrk="1" hangingPunct="1">
              <a:lnSpc>
                <a:spcPct val="110000"/>
              </a:lnSpc>
              <a:buNone/>
            </a:pPr>
            <a:r>
              <a:rPr lang="zh-CN" altLang="en-US" sz="2800" dirty="0">
                <a:latin typeface="微软雅黑" panose="020B0503020204020204" pitchFamily="34" charset="-122"/>
                <a:ea typeface="微软雅黑" panose="020B0503020204020204" pitchFamily="34" charset="-122"/>
              </a:rPr>
              <a:t>单片机</a:t>
            </a:r>
            <a:r>
              <a:rPr lang="zh-CN" altLang="en-US" sz="2800" dirty="0">
                <a:solidFill>
                  <a:srgbClr val="0000FF"/>
                </a:solidFill>
                <a:latin typeface="微软雅黑" panose="020B0503020204020204" pitchFamily="34" charset="-122"/>
                <a:ea typeface="微软雅黑" panose="020B0503020204020204" pitchFamily="34" charset="-122"/>
              </a:rPr>
              <a:t>体积小</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价格低</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可靠性高</a:t>
            </a:r>
            <a:r>
              <a:rPr lang="zh-CN" altLang="en-US" sz="2800" dirty="0">
                <a:latin typeface="微软雅黑" panose="020B0503020204020204" pitchFamily="34" charset="-122"/>
                <a:ea typeface="微软雅黑" panose="020B0503020204020204" pitchFamily="34" charset="-122"/>
              </a:rPr>
              <a:t>，对于满足嵌入式应用需求具有独特的优势。</a:t>
            </a:r>
          </a:p>
        </p:txBody>
      </p:sp>
      <p:sp>
        <p:nvSpPr>
          <p:cNvPr id="15" name="Rectangle 5"/>
          <p:cNvSpPr>
            <a:spLocks noChangeArrowheads="1"/>
          </p:cNvSpPr>
          <p:nvPr/>
        </p:nvSpPr>
        <p:spPr bwMode="auto">
          <a:xfrm>
            <a:off x="546346" y="1038008"/>
            <a:ext cx="8388350" cy="581762"/>
          </a:xfrm>
          <a:prstGeom prst="rect">
            <a:avLst/>
          </a:prstGeom>
          <a:noFill/>
          <a:extLst/>
        </p:spPr>
        <p:txBody>
          <a:bodyPr wrap="square" rtlCol="0">
            <a:spAutoFit/>
          </a:bodyPr>
          <a:lstStyle/>
          <a:p>
            <a:pPr eaLnBrk="0" fontAlgn="base" hangingPunct="0">
              <a:lnSpc>
                <a:spcPct val="125000"/>
              </a:lnSpc>
              <a:spcBef>
                <a:spcPts val="600"/>
              </a:spcBef>
              <a:spcAft>
                <a:spcPct val="0"/>
              </a:spcAft>
              <a:buClr>
                <a:srgbClr val="FF0000"/>
              </a:buClr>
              <a:buSzPct val="100000"/>
            </a:pPr>
            <a:r>
              <a:rPr lang="zh-CN" altLang="en-US" sz="2800" b="1" dirty="0">
                <a:latin typeface="微软雅黑" panose="020B0503020204020204" pitchFamily="34" charset="-122"/>
                <a:ea typeface="微软雅黑" panose="020B0503020204020204" pitchFamily="34" charset="-122"/>
              </a:rPr>
              <a:t>通用计算机与单片机</a:t>
            </a:r>
            <a:r>
              <a:rPr lang="zh-CN" altLang="en-US" sz="2800" b="1" dirty="0" smtClean="0">
                <a:solidFill>
                  <a:srgbClr val="000000"/>
                </a:solidFill>
                <a:latin typeface="微软雅黑" panose="020B0503020204020204" pitchFamily="34" charset="-122"/>
                <a:ea typeface="微软雅黑" panose="020B0503020204020204" pitchFamily="34" charset="-122"/>
              </a:rPr>
              <a:t>在</a:t>
            </a:r>
            <a:r>
              <a:rPr lang="zh-CN" altLang="en-US" sz="2800" b="1" dirty="0">
                <a:solidFill>
                  <a:srgbClr val="0000FF"/>
                </a:solidFill>
                <a:latin typeface="微软雅黑" panose="020B0503020204020204" pitchFamily="34" charset="-122"/>
                <a:ea typeface="微软雅黑" panose="020B0503020204020204" pitchFamily="34" charset="-122"/>
              </a:rPr>
              <a:t>功能</a:t>
            </a:r>
            <a:r>
              <a:rPr lang="zh-CN" altLang="en-US" sz="2800" b="1" dirty="0" smtClean="0">
                <a:solidFill>
                  <a:srgbClr val="0000FF"/>
                </a:solidFill>
                <a:latin typeface="微软雅黑" panose="020B0503020204020204" pitchFamily="34" charset="-122"/>
                <a:ea typeface="微软雅黑" panose="020B0503020204020204" pitchFamily="34" charset="-122"/>
              </a:rPr>
              <a:t>上</a:t>
            </a:r>
            <a:r>
              <a:rPr lang="zh-CN" altLang="en-US" sz="2800" b="1" dirty="0">
                <a:solidFill>
                  <a:srgbClr val="000000"/>
                </a:solidFill>
                <a:latin typeface="微软雅黑" panose="020B0503020204020204" pitchFamily="34" charset="-122"/>
                <a:ea typeface="微软雅黑" panose="020B0503020204020204" pitchFamily="34" charset="-122"/>
              </a:rPr>
              <a:t>进行</a:t>
            </a:r>
            <a:r>
              <a:rPr lang="zh-CN" altLang="en-US" sz="2800" b="1" dirty="0" smtClean="0">
                <a:solidFill>
                  <a:srgbClr val="000000"/>
                </a:solidFill>
                <a:latin typeface="微软雅黑" panose="020B0503020204020204" pitchFamily="34" charset="-122"/>
                <a:ea typeface="微软雅黑" panose="020B0503020204020204" pitchFamily="34" charset="-122"/>
              </a:rPr>
              <a:t>比较</a:t>
            </a:r>
            <a:r>
              <a:rPr lang="en-US" altLang="zh-CN" sz="2800" b="1" dirty="0" smtClean="0">
                <a:solidFill>
                  <a:srgbClr val="000000"/>
                </a:solidFill>
                <a:latin typeface="微软雅黑" panose="020B0503020204020204" pitchFamily="34" charset="-122"/>
                <a:ea typeface="微软雅黑" panose="020B0503020204020204" pitchFamily="34" charset="-122"/>
              </a:rPr>
              <a:t>:</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292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2"/>
          <p:cNvSpPr txBox="1">
            <a:spLocks noChangeArrowheads="1"/>
          </p:cNvSpPr>
          <p:nvPr/>
        </p:nvSpPr>
        <p:spPr bwMode="auto">
          <a:xfrm>
            <a:off x="479425" y="1093518"/>
            <a:ext cx="7626350" cy="65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algn="just" eaLnBrk="1" hangingPunct="1"/>
            <a:r>
              <a:rPr lang="zh-CN" altLang="en-US" b="1" kern="0" dirty="0">
                <a:solidFill>
                  <a:schemeClr val="tx1"/>
                </a:solidFill>
              </a:rPr>
              <a:t>关于单片机的</a:t>
            </a:r>
            <a:r>
              <a:rPr lang="zh-CN" altLang="en-US" b="1" kern="0" dirty="0" smtClean="0">
                <a:solidFill>
                  <a:srgbClr val="0000FF"/>
                </a:solidFill>
              </a:rPr>
              <a:t>名称：</a:t>
            </a:r>
            <a:endParaRPr lang="zh-CN" altLang="en-US" b="1" kern="0" dirty="0">
              <a:solidFill>
                <a:srgbClr val="0000FF"/>
              </a:solidFill>
            </a:endParaRPr>
          </a:p>
        </p:txBody>
      </p:sp>
      <p:sp>
        <p:nvSpPr>
          <p:cNvPr id="7" name="Rectangle 6"/>
          <p:cNvSpPr txBox="1">
            <a:spLocks noChangeArrowheads="1"/>
          </p:cNvSpPr>
          <p:nvPr/>
        </p:nvSpPr>
        <p:spPr bwMode="auto">
          <a:xfrm>
            <a:off x="370068" y="1758525"/>
            <a:ext cx="8317234" cy="103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342900" indent="-342900" algn="l" eaLnBrk="1" hangingPunct="1">
              <a:lnSpc>
                <a:spcPct val="120000"/>
              </a:lnSpc>
              <a:spcBef>
                <a:spcPts val="1200"/>
              </a:spcBef>
              <a:buFont typeface="Wingdings" panose="05000000000000000000" pitchFamily="2" charset="2"/>
              <a:buChar char="Ø"/>
            </a:pPr>
            <a:r>
              <a:rPr lang="zh-CN" altLang="en-US" sz="2600" kern="0" dirty="0" smtClean="0">
                <a:solidFill>
                  <a:schemeClr val="tx1"/>
                </a:solidFill>
              </a:rPr>
              <a:t>单片机</a:t>
            </a:r>
            <a:r>
              <a:rPr lang="zh-CN" altLang="en-US" sz="2600" kern="0" dirty="0">
                <a:solidFill>
                  <a:schemeClr val="tx1"/>
                </a:solidFill>
              </a:rPr>
              <a:t>是早期</a:t>
            </a:r>
            <a:r>
              <a:rPr lang="en-US" altLang="zh-CN" sz="2600" kern="0" dirty="0">
                <a:solidFill>
                  <a:srgbClr val="0000FF"/>
                </a:solidFill>
              </a:rPr>
              <a:t>Single Chip Microcomputer</a:t>
            </a:r>
            <a:r>
              <a:rPr lang="zh-CN" altLang="en-US" sz="2600" kern="0" dirty="0">
                <a:solidFill>
                  <a:schemeClr val="tx1"/>
                </a:solidFill>
              </a:rPr>
              <a:t>的直译，它忠实地反映了早期</a:t>
            </a:r>
            <a:r>
              <a:rPr lang="zh-CN" altLang="en-US" sz="2600" kern="0" dirty="0" smtClean="0">
                <a:solidFill>
                  <a:schemeClr val="tx1"/>
                </a:solidFill>
              </a:rPr>
              <a:t>单片机</a:t>
            </a:r>
            <a:r>
              <a:rPr lang="zh-CN" altLang="en-US" sz="2600" kern="0" dirty="0">
                <a:solidFill>
                  <a:schemeClr val="tx1"/>
                </a:solidFill>
              </a:rPr>
              <a:t>的形态和本质</a:t>
            </a:r>
            <a:r>
              <a:rPr lang="zh-CN" altLang="en-US" sz="2600" kern="0" dirty="0" smtClean="0">
                <a:solidFill>
                  <a:schemeClr val="tx1"/>
                </a:solidFill>
              </a:rPr>
              <a:t>。</a:t>
            </a:r>
            <a:endParaRPr lang="zh-CN" altLang="en-US" sz="2600" kern="0" dirty="0">
              <a:solidFill>
                <a:schemeClr val="tx1"/>
              </a:solidFill>
            </a:endParaRPr>
          </a:p>
        </p:txBody>
      </p:sp>
      <p:sp>
        <p:nvSpPr>
          <p:cNvPr id="8" name="Rectangle 6"/>
          <p:cNvSpPr txBox="1">
            <a:spLocks noChangeArrowheads="1"/>
          </p:cNvSpPr>
          <p:nvPr/>
        </p:nvSpPr>
        <p:spPr bwMode="auto">
          <a:xfrm>
            <a:off x="370068" y="2789664"/>
            <a:ext cx="8317234" cy="23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342900" indent="-342900" algn="l" eaLnBrk="1" hangingPunct="1">
              <a:lnSpc>
                <a:spcPct val="120000"/>
              </a:lnSpc>
              <a:spcBef>
                <a:spcPts val="600"/>
              </a:spcBef>
              <a:buFont typeface="Wingdings" panose="05000000000000000000" pitchFamily="2" charset="2"/>
              <a:buChar char="Ø"/>
            </a:pPr>
            <a:r>
              <a:rPr lang="zh-CN" altLang="en-US" sz="2600" kern="0" dirty="0" smtClean="0">
                <a:solidFill>
                  <a:schemeClr val="tx1"/>
                </a:solidFill>
              </a:rPr>
              <a:t>随着</a:t>
            </a:r>
            <a:r>
              <a:rPr lang="zh-CN" altLang="en-US" sz="2600" kern="0" dirty="0">
                <a:solidFill>
                  <a:schemeClr val="tx1"/>
                </a:solidFill>
              </a:rPr>
              <a:t>单片机的发展，越发突出其</a:t>
            </a:r>
            <a:r>
              <a:rPr lang="zh-CN" altLang="en-US" sz="2600" kern="0" dirty="0">
                <a:solidFill>
                  <a:srgbClr val="3333FF"/>
                </a:solidFill>
              </a:rPr>
              <a:t>控制功能</a:t>
            </a:r>
            <a:r>
              <a:rPr lang="zh-CN" altLang="en-US" sz="2600" kern="0" dirty="0">
                <a:solidFill>
                  <a:schemeClr val="tx1"/>
                </a:solidFill>
              </a:rPr>
              <a:t>，在片内集成了许多外围电路及外设接口，突破了传统意义的计算机结构，发展成</a:t>
            </a:r>
            <a:r>
              <a:rPr lang="en-US" altLang="zh-CN" sz="2600" kern="0" dirty="0">
                <a:solidFill>
                  <a:schemeClr val="tx1"/>
                </a:solidFill>
              </a:rPr>
              <a:t>microcontroller</a:t>
            </a:r>
            <a:r>
              <a:rPr lang="zh-CN" altLang="en-US" sz="2600" kern="0" dirty="0">
                <a:solidFill>
                  <a:schemeClr val="tx1"/>
                </a:solidFill>
              </a:rPr>
              <a:t>的体系结构，目前国外已普遍称之为</a:t>
            </a:r>
            <a:r>
              <a:rPr lang="zh-CN" altLang="en-US" sz="2600" kern="0" dirty="0">
                <a:solidFill>
                  <a:srgbClr val="C00000"/>
                </a:solidFill>
              </a:rPr>
              <a:t>微控制器</a:t>
            </a:r>
            <a:r>
              <a:rPr lang="en-US" altLang="zh-CN" sz="2600" u="sng" kern="0" dirty="0">
                <a:solidFill>
                  <a:srgbClr val="C00000"/>
                </a:solidFill>
              </a:rPr>
              <a:t>MCU</a:t>
            </a:r>
            <a:r>
              <a:rPr lang="zh-CN" altLang="en-US" sz="2600" kern="0" dirty="0">
                <a:solidFill>
                  <a:schemeClr val="tx1"/>
                </a:solidFill>
              </a:rPr>
              <a:t>（</a:t>
            </a:r>
            <a:r>
              <a:rPr lang="en-US" altLang="zh-CN" sz="2600" kern="0" dirty="0">
                <a:solidFill>
                  <a:srgbClr val="0000FF"/>
                </a:solidFill>
              </a:rPr>
              <a:t>Micro Controller Unit</a:t>
            </a:r>
            <a:r>
              <a:rPr lang="zh-CN" altLang="en-US" sz="2600" kern="0" dirty="0">
                <a:solidFill>
                  <a:schemeClr val="tx1"/>
                </a:solidFill>
              </a:rPr>
              <a:t>）</a:t>
            </a:r>
            <a:r>
              <a:rPr lang="zh-CN" altLang="en-US" sz="2600" kern="0" dirty="0" smtClean="0">
                <a:solidFill>
                  <a:schemeClr val="tx1"/>
                </a:solidFill>
              </a:rPr>
              <a:t>。</a:t>
            </a:r>
            <a:endParaRPr lang="zh-CN" altLang="en-US" sz="2600" kern="0" dirty="0">
              <a:solidFill>
                <a:schemeClr val="tx1"/>
              </a:solidFill>
            </a:endParaRPr>
          </a:p>
        </p:txBody>
      </p:sp>
      <p:sp>
        <p:nvSpPr>
          <p:cNvPr id="9" name="Rectangle 6"/>
          <p:cNvSpPr txBox="1">
            <a:spLocks noChangeArrowheads="1"/>
          </p:cNvSpPr>
          <p:nvPr/>
        </p:nvSpPr>
        <p:spPr bwMode="auto">
          <a:xfrm>
            <a:off x="382768" y="5188297"/>
            <a:ext cx="8317234" cy="115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342900" indent="-342900" algn="l" eaLnBrk="1" hangingPunct="1">
              <a:lnSpc>
                <a:spcPct val="120000"/>
              </a:lnSpc>
              <a:spcBef>
                <a:spcPts val="600"/>
              </a:spcBef>
              <a:buFont typeface="Wingdings" panose="05000000000000000000" pitchFamily="2" charset="2"/>
              <a:buChar char="Ø"/>
            </a:pPr>
            <a:r>
              <a:rPr lang="zh-CN" altLang="en-US" sz="2600" kern="0" dirty="0" smtClean="0">
                <a:solidFill>
                  <a:schemeClr val="tx1"/>
                </a:solidFill>
              </a:rPr>
              <a:t>鉴于</a:t>
            </a:r>
            <a:r>
              <a:rPr lang="zh-CN" altLang="en-US" sz="2600" kern="0" dirty="0">
                <a:solidFill>
                  <a:schemeClr val="tx1"/>
                </a:solidFill>
              </a:rPr>
              <a:t>单片机完全作嵌入式应用，故又称为</a:t>
            </a:r>
            <a:r>
              <a:rPr lang="zh-CN" altLang="en-US" sz="2600" kern="0" dirty="0">
                <a:solidFill>
                  <a:srgbClr val="C00000"/>
                </a:solidFill>
              </a:rPr>
              <a:t>嵌入式微控制器</a:t>
            </a:r>
            <a:r>
              <a:rPr lang="en-US" altLang="zh-CN" sz="2600" u="sng" kern="0" dirty="0">
                <a:solidFill>
                  <a:srgbClr val="C00000"/>
                </a:solidFill>
              </a:rPr>
              <a:t>EMCU</a:t>
            </a:r>
            <a:r>
              <a:rPr lang="zh-CN" altLang="en-US" sz="2600" kern="0" dirty="0">
                <a:solidFill>
                  <a:schemeClr val="tx1"/>
                </a:solidFill>
              </a:rPr>
              <a:t>（</a:t>
            </a:r>
            <a:r>
              <a:rPr lang="en-US" altLang="zh-CN" sz="2600" kern="0" dirty="0">
                <a:solidFill>
                  <a:srgbClr val="0000FF"/>
                </a:solidFill>
              </a:rPr>
              <a:t>Embedded Microcontroller Unit</a:t>
            </a:r>
            <a:r>
              <a:rPr lang="zh-CN" altLang="en-US" sz="2600" kern="0" dirty="0">
                <a:solidFill>
                  <a:schemeClr val="tx1"/>
                </a:solidFill>
              </a:rPr>
              <a:t>）。</a:t>
            </a:r>
          </a:p>
        </p:txBody>
      </p:sp>
    </p:spTree>
    <p:extLst>
      <p:ext uri="{BB962C8B-B14F-4D97-AF65-F5344CB8AC3E}">
        <p14:creationId xmlns:p14="http://schemas.microsoft.com/office/powerpoint/2010/main" val="175649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2"/>
          <p:cNvSpPr txBox="1">
            <a:spLocks noChangeArrowheads="1"/>
          </p:cNvSpPr>
          <p:nvPr/>
        </p:nvSpPr>
        <p:spPr bwMode="auto">
          <a:xfrm>
            <a:off x="479425" y="1093518"/>
            <a:ext cx="7626350" cy="65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algn="just" eaLnBrk="1" hangingPunct="1"/>
            <a:r>
              <a:rPr lang="zh-CN" altLang="en-US" b="1" kern="0" dirty="0">
                <a:solidFill>
                  <a:schemeClr val="tx1"/>
                </a:solidFill>
              </a:rPr>
              <a:t>关于单片机</a:t>
            </a:r>
            <a:r>
              <a:rPr lang="zh-CN" altLang="en-US" b="1" kern="0" dirty="0" smtClean="0">
                <a:solidFill>
                  <a:schemeClr val="tx1"/>
                </a:solidFill>
              </a:rPr>
              <a:t>的</a:t>
            </a:r>
            <a:r>
              <a:rPr lang="zh-CN" altLang="en-US" b="1" kern="0" dirty="0" smtClean="0">
                <a:solidFill>
                  <a:srgbClr val="0000FF"/>
                </a:solidFill>
              </a:rPr>
              <a:t>类别：</a:t>
            </a:r>
            <a:endParaRPr lang="zh-CN" altLang="en-US" b="1" kern="0" dirty="0">
              <a:solidFill>
                <a:srgbClr val="0000FF"/>
              </a:solidFill>
            </a:endParaRPr>
          </a:p>
        </p:txBody>
      </p:sp>
      <p:pic>
        <p:nvPicPr>
          <p:cNvPr id="10" name="图片 9"/>
          <p:cNvPicPr>
            <a:picLocks noChangeAspect="1"/>
          </p:cNvPicPr>
          <p:nvPr/>
        </p:nvPicPr>
        <p:blipFill>
          <a:blip r:embed="rId2"/>
          <a:stretch>
            <a:fillRect/>
          </a:stretch>
        </p:blipFill>
        <p:spPr>
          <a:xfrm>
            <a:off x="1139284" y="1748935"/>
            <a:ext cx="6778801" cy="4403442"/>
          </a:xfrm>
          <a:prstGeom prst="rect">
            <a:avLst/>
          </a:prstGeom>
        </p:spPr>
      </p:pic>
      <p:sp>
        <p:nvSpPr>
          <p:cNvPr id="7" name="文本框 6"/>
          <p:cNvSpPr txBox="1"/>
          <p:nvPr/>
        </p:nvSpPr>
        <p:spPr>
          <a:xfrm>
            <a:off x="287451" y="2553088"/>
            <a:ext cx="664143" cy="369332"/>
          </a:xfrm>
          <a:prstGeom prst="rect">
            <a:avLst/>
          </a:prstGeom>
          <a:noFill/>
        </p:spPr>
        <p:txBody>
          <a:bodyPr wrap="square" rtlCol="0">
            <a:spAutoFit/>
          </a:bodyPr>
          <a:lstStyle/>
          <a:p>
            <a:r>
              <a:rPr lang="zh-CN" altLang="en-US" dirty="0" smtClean="0">
                <a:solidFill>
                  <a:srgbClr val="3333FF"/>
                </a:solidFill>
                <a:latin typeface="微软雅黑" panose="020B0503020204020204" pitchFamily="34" charset="-122"/>
                <a:ea typeface="微软雅黑" panose="020B0503020204020204" pitchFamily="34" charset="-122"/>
              </a:rPr>
              <a:t>功能</a:t>
            </a:r>
            <a:endParaRPr lang="zh-CN" altLang="en-US" dirty="0">
              <a:solidFill>
                <a:srgbClr val="3333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79132" y="4851921"/>
            <a:ext cx="664143" cy="369332"/>
          </a:xfrm>
          <a:prstGeom prst="rect">
            <a:avLst/>
          </a:prstGeom>
          <a:noFill/>
        </p:spPr>
        <p:txBody>
          <a:bodyPr wrap="square" rtlCol="0">
            <a:spAutoFit/>
          </a:bodyPr>
          <a:lstStyle/>
          <a:p>
            <a:r>
              <a:rPr lang="zh-CN" altLang="en-US" dirty="0" smtClean="0">
                <a:solidFill>
                  <a:srgbClr val="3333FF"/>
                </a:solidFill>
                <a:latin typeface="微软雅黑" panose="020B0503020204020204" pitchFamily="34" charset="-122"/>
                <a:ea typeface="微软雅黑" panose="020B0503020204020204" pitchFamily="34" charset="-122"/>
              </a:rPr>
              <a:t>位数</a:t>
            </a:r>
            <a:endParaRPr lang="zh-CN" altLang="en-US" dirty="0">
              <a:solidFill>
                <a:srgbClr val="3333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3979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672800" cy="664284"/>
          </a:xfrm>
          <a:prstGeom prst="rect">
            <a:avLst/>
          </a:prstGeom>
        </p:spPr>
        <p:txBody>
          <a:bodyPr wrap="none">
            <a:spAutoFit/>
          </a:bodyPr>
          <a:lstStyle/>
          <a:p>
            <a:pPr marL="566738" lvl="0"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单片机概述   </a:t>
            </a:r>
          </a:p>
        </p:txBody>
      </p:sp>
      <p:sp>
        <p:nvSpPr>
          <p:cNvPr id="18" name="五边形 17"/>
          <p:cNvSpPr/>
          <p:nvPr/>
        </p:nvSpPr>
        <p:spPr bwMode="auto">
          <a:xfrm>
            <a:off x="1770410" y="144231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9" name="AutoShape 15"/>
          <p:cNvSpPr>
            <a:spLocks noChangeArrowheads="1"/>
          </p:cNvSpPr>
          <p:nvPr/>
        </p:nvSpPr>
        <p:spPr bwMode="auto">
          <a:xfrm>
            <a:off x="2800764" y="142803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单片机简介</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20" name="五边形 19"/>
          <p:cNvSpPr/>
          <p:nvPr/>
        </p:nvSpPr>
        <p:spPr bwMode="auto">
          <a:xfrm>
            <a:off x="1756045" y="2073480"/>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1" name="AutoShape 15"/>
          <p:cNvSpPr>
            <a:spLocks noChangeArrowheads="1"/>
          </p:cNvSpPr>
          <p:nvPr/>
        </p:nvSpPr>
        <p:spPr bwMode="auto">
          <a:xfrm>
            <a:off x="2800045" y="2096526"/>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C00000"/>
                </a:solidFill>
                <a:latin typeface="黑体" panose="02010609060101010101" pitchFamily="49" charset="-122"/>
                <a:ea typeface="黑体" panose="02010609060101010101" pitchFamily="49" charset="-122"/>
              </a:rPr>
              <a:t>单片机的发展历程与趋势</a:t>
            </a:r>
          </a:p>
        </p:txBody>
      </p:sp>
      <p:sp>
        <p:nvSpPr>
          <p:cNvPr id="22" name="五边形 21"/>
          <p:cNvSpPr/>
          <p:nvPr/>
        </p:nvSpPr>
        <p:spPr bwMode="auto">
          <a:xfrm>
            <a:off x="1756045" y="2775109"/>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3" name="AutoShape 15"/>
          <p:cNvSpPr>
            <a:spLocks noChangeArrowheads="1"/>
          </p:cNvSpPr>
          <p:nvPr/>
        </p:nvSpPr>
        <p:spPr bwMode="auto">
          <a:xfrm>
            <a:off x="2800045" y="2760824"/>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单片机的特点及应用领域</a:t>
            </a:r>
          </a:p>
        </p:txBody>
      </p:sp>
      <p:sp>
        <p:nvSpPr>
          <p:cNvPr id="24" name="五边形 23"/>
          <p:cNvSpPr/>
          <p:nvPr/>
        </p:nvSpPr>
        <p:spPr bwMode="auto">
          <a:xfrm>
            <a:off x="1756045" y="343940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1.4</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5" name="AutoShape 15"/>
          <p:cNvSpPr>
            <a:spLocks noChangeArrowheads="1"/>
          </p:cNvSpPr>
          <p:nvPr/>
        </p:nvSpPr>
        <p:spPr bwMode="auto">
          <a:xfrm>
            <a:off x="2800045" y="342512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单片机主要产品简介</a:t>
            </a:r>
          </a:p>
        </p:txBody>
      </p:sp>
      <p:sp>
        <p:nvSpPr>
          <p:cNvPr id="26" name="五边形 25"/>
          <p:cNvSpPr/>
          <p:nvPr/>
        </p:nvSpPr>
        <p:spPr bwMode="auto">
          <a:xfrm>
            <a:off x="1768745" y="4113794"/>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1.5</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7" name="AutoShape 15"/>
          <p:cNvSpPr>
            <a:spLocks noChangeArrowheads="1"/>
          </p:cNvSpPr>
          <p:nvPr/>
        </p:nvSpPr>
        <p:spPr bwMode="auto">
          <a:xfrm>
            <a:off x="2812745" y="4099509"/>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a:solidFill>
                  <a:srgbClr val="002060"/>
                </a:solidFill>
                <a:latin typeface="黑体" panose="02010609060101010101" pitchFamily="49" charset="-122"/>
                <a:ea typeface="黑体" panose="02010609060101010101" pitchFamily="49" charset="-122"/>
              </a:rPr>
              <a:t>单片机应用系统的设计</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134375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单片机的发展历程大致</a:t>
            </a:r>
            <a:r>
              <a:rPr lang="zh-CN" altLang="en-US" sz="2800" b="1" dirty="0" smtClean="0">
                <a:solidFill>
                  <a:schemeClr val="tx1"/>
                </a:solidFill>
                <a:latin typeface="微软雅黑" panose="020B0503020204020204" pitchFamily="34" charset="-122"/>
                <a:ea typeface="微软雅黑" panose="020B0503020204020204" pitchFamily="34" charset="-122"/>
              </a:rPr>
              <a:t>分为</a:t>
            </a:r>
            <a:r>
              <a:rPr lang="zh-CN" altLang="en-US" sz="2800" b="1" dirty="0">
                <a:solidFill>
                  <a:schemeClr val="tx1"/>
                </a:solidFill>
                <a:latin typeface="微软雅黑" panose="020B0503020204020204" pitchFamily="34" charset="-122"/>
                <a:ea typeface="微软雅黑" panose="020B0503020204020204" pitchFamily="34" charset="-122"/>
              </a:rPr>
              <a:t>四</a:t>
            </a:r>
            <a:r>
              <a:rPr lang="zh-CN" altLang="en-US" sz="2800" b="1" dirty="0" smtClean="0">
                <a:solidFill>
                  <a:schemeClr val="tx1"/>
                </a:solidFill>
                <a:latin typeface="微软雅黑" panose="020B0503020204020204" pitchFamily="34" charset="-122"/>
                <a:ea typeface="微软雅黑" panose="020B0503020204020204" pitchFamily="34" charset="-122"/>
              </a:rPr>
              <a:t>个</a:t>
            </a:r>
            <a:r>
              <a:rPr lang="zh-CN" altLang="en-US" sz="2800" b="1" dirty="0">
                <a:solidFill>
                  <a:schemeClr val="tx1"/>
                </a:solidFill>
                <a:latin typeface="微软雅黑" panose="020B0503020204020204" pitchFamily="34" charset="-122"/>
                <a:ea typeface="微软雅黑" panose="020B0503020204020204" pitchFamily="34" charset="-122"/>
              </a:rPr>
              <a:t>阶段：</a:t>
            </a:r>
          </a:p>
        </p:txBody>
      </p:sp>
      <p:sp>
        <p:nvSpPr>
          <p:cNvPr id="7" name="Rectangle 10"/>
          <p:cNvSpPr>
            <a:spLocks noChangeArrowheads="1"/>
          </p:cNvSpPr>
          <p:nvPr/>
        </p:nvSpPr>
        <p:spPr bwMode="auto">
          <a:xfrm>
            <a:off x="358775" y="157725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初级单片机阶段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11"/>
          <p:cNvSpPr>
            <a:spLocks noChangeArrowheads="1"/>
          </p:cNvSpPr>
          <p:nvPr/>
        </p:nvSpPr>
        <p:spPr bwMode="auto">
          <a:xfrm>
            <a:off x="844291" y="2208756"/>
            <a:ext cx="83534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600" dirty="0" smtClean="0">
                <a:latin typeface="微软雅黑" panose="020B0503020204020204" pitchFamily="34" charset="-122"/>
                <a:ea typeface="微软雅黑" panose="020B0503020204020204" pitchFamily="34" charset="-122"/>
                <a:cs typeface="Times New Roman" panose="02020603050405020304" pitchFamily="18" charset="0"/>
              </a:rPr>
              <a:t>1974</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年，</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仙童</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公司</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推出</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了</a:t>
            </a:r>
            <a:r>
              <a:rPr lang="en-US" altLang="zh-CN" sz="2600" dirty="0" smtClean="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26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F8</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单片机 </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lnSpc>
                <a:spcPct val="110000"/>
              </a:lnSpc>
              <a:buFontTx/>
              <a:buNone/>
            </a:pP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只包括了</a:t>
            </a:r>
            <a:r>
              <a:rPr lang="en-US" altLang="zh-CN"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字节</a:t>
            </a:r>
            <a:r>
              <a:rPr lang="en-US" altLang="zh-CN" sz="26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RAM</a:t>
            </a:r>
            <a:r>
              <a:rPr lang="zh-CN" altLang="en-US"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、两个</a:t>
            </a:r>
            <a:r>
              <a:rPr lang="zh-CN" altLang="en-US"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并行</a:t>
            </a:r>
            <a:r>
              <a:rPr lang="en-US" altLang="zh-CN"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口</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1269199" y="3188944"/>
            <a:ext cx="7503608" cy="830997"/>
          </a:xfrm>
          <a:prstGeom prst="rect">
            <a:avLst/>
          </a:prstGeom>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特点</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：采用双片形式，功能简单；</a:t>
            </a: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非真正意义上的单片机，也叫两片机。</a:t>
            </a:r>
            <a:endParaRPr lang="zh-CN" altLang="en-US" sz="2400" dirty="0"/>
          </a:p>
        </p:txBody>
      </p:sp>
    </p:spTree>
    <p:extLst>
      <p:ext uri="{BB962C8B-B14F-4D97-AF65-F5344CB8AC3E}">
        <p14:creationId xmlns:p14="http://schemas.microsoft.com/office/powerpoint/2010/main" val="302935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5577"/>
            <a:ext cx="2989865" cy="861005"/>
          </a:xfrm>
          <a:prstGeom prst="rect">
            <a:avLst/>
          </a:prstGeom>
        </p:spPr>
        <p:txBody>
          <a:bodyPr wrap="square">
            <a:spAutoFit/>
          </a:bodyPr>
          <a:lstStyle/>
          <a:p>
            <a:pPr algn="ctr" eaLnBrk="0" fontAlgn="base" hangingPunct="0">
              <a:lnSpc>
                <a:spcPct val="120000"/>
              </a:lnSpc>
              <a:spcBef>
                <a:spcPct val="20000"/>
              </a:spcBef>
              <a:spcAft>
                <a:spcPct val="0"/>
              </a:spcAft>
              <a:buFont typeface="Wingdings" pitchFamily="2" charset="2"/>
              <a:buNone/>
            </a:pPr>
            <a:r>
              <a:rPr lang="zh-CN" altLang="en-US" sz="4800" b="1"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课程简介</a:t>
            </a:r>
            <a:endParaRPr lang="zh-CN" altLang="en-US" sz="4800" b="1"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3" name="矩形 2"/>
          <p:cNvSpPr/>
          <p:nvPr/>
        </p:nvSpPr>
        <p:spPr>
          <a:xfrm>
            <a:off x="73162" y="870370"/>
            <a:ext cx="8735862" cy="5780044"/>
          </a:xfrm>
          <a:prstGeom prst="rect">
            <a:avLst/>
          </a:prstGeom>
        </p:spPr>
        <p:txBody>
          <a:bodyPr wrap="square">
            <a:spAutoFit/>
          </a:bodyPr>
          <a:lstStyle/>
          <a:p>
            <a:pPr lvl="0" indent="612000">
              <a:lnSpc>
                <a:spcPct val="110000"/>
              </a:lnSpc>
              <a:buNone/>
            </a:pP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课程</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属性：</a:t>
            </a:r>
            <a:r>
              <a:rPr lang="zh-CN" altLang="en-US"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必修</a:t>
            </a:r>
            <a:endPar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课程</a:t>
            </a:r>
            <a:r>
              <a:rPr lang="zh-CN"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学分</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学分</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理论教学</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16</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学时</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5.20-5</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25</a:t>
            </a:r>
            <a:r>
              <a:rPr lang="en-US" altLang="zh-CN" sz="2800" b="1" kern="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实验教学</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24</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学时，</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5.27-6.5</a:t>
            </a:r>
            <a:endPar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教材：</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单片机原理与应用设计第</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版</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a:p>
            <a:pPr lvl="0" indent="612000">
              <a:lnSpc>
                <a:spcPct val="110000"/>
              </a:lnSpc>
              <a:buNone/>
            </a:pP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张</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毅刚著，电子工业出版社</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2020</a:t>
            </a:r>
          </a:p>
          <a:p>
            <a:pPr indent="612000">
              <a:lnSpc>
                <a:spcPct val="110000"/>
              </a:lnSpc>
            </a:pP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参考资料：</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单片机原理及其接口技术</a:t>
            </a: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胡汉才</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著</a:t>
            </a:r>
            <a:endPar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indent="612000">
              <a:lnSpc>
                <a:spcPct val="110000"/>
              </a:lnSpc>
            </a:pPr>
            <a:r>
              <a:rPr lang="en-US" altLang="zh-CN"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学习网站：中国大学</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MOOC</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800" b="1" kern="0" dirty="0" err="1"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bilibili</a:t>
            </a:r>
            <a:endParaRPr lang="en-US" altLang="zh-CN" sz="2800" b="1" kern="0" dirty="0" smtClean="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先修课程：</a:t>
            </a:r>
            <a:r>
              <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语言程序设计、电子线路</a:t>
            </a:r>
            <a:endPar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后继课程：物联网实践、实践电子技术</a:t>
            </a:r>
            <a:endParaRPr lang="en-US" altLang="zh-CN"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zh-CN" altLang="en-US" sz="2800" b="1" kern="0" dirty="0" smtClean="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考核</a:t>
            </a:r>
            <a:r>
              <a:rPr lang="zh-CN" altLang="en-US" sz="2800" b="1" kern="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方式：</a:t>
            </a:r>
            <a:r>
              <a:rPr lang="zh-CN" altLang="en-US"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实验</a:t>
            </a:r>
            <a:r>
              <a:rPr lang="zh-CN" altLang="en-US"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成绩</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期末理论考试</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endParaRPr>
          </a:p>
          <a:p>
            <a:pPr lvl="0" indent="612000">
              <a:lnSpc>
                <a:spcPct val="110000"/>
              </a:lnSpc>
              <a:buNone/>
            </a:pPr>
            <a:r>
              <a:rPr lang="en-US" altLang="zh-CN" sz="2800" b="1" kern="0" dirty="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随堂测试</a:t>
            </a:r>
            <a:r>
              <a:rPr lang="en-US" altLang="zh-CN" sz="2800" b="1" kern="0" dirty="0" smtClean="0">
                <a:solidFill>
                  <a:srgbClr val="3333FF"/>
                </a:solidFill>
                <a:latin typeface="Times New Roman" panose="02020603050405020304" pitchFamily="18" charset="0"/>
                <a:ea typeface="华文楷体" panose="02010600040101010101" pitchFamily="2" charset="-122"/>
                <a:cs typeface="Times New Roman" panose="02020603050405020304" pitchFamily="18" charset="0"/>
              </a:rPr>
              <a:t>15%</a:t>
            </a:r>
          </a:p>
          <a:p>
            <a:pPr lvl="0" indent="612000">
              <a:lnSpc>
                <a:spcPct val="110000"/>
              </a:lnSpc>
              <a:buNone/>
            </a:pPr>
            <a:r>
              <a:rPr lang="zh-CN" altLang="en-US" sz="2800" b="1" kern="0" dirty="0" smtClean="0">
                <a:latin typeface="Times New Roman" panose="02020603050405020304" pitchFamily="18" charset="0"/>
                <a:ea typeface="华文楷体" panose="02010600040101010101" pitchFamily="2" charset="-122"/>
                <a:cs typeface="Times New Roman" panose="02020603050405020304" pitchFamily="18" charset="0"/>
              </a:rPr>
              <a:t>课程特点：学生学习程度参差不齐</a:t>
            </a:r>
            <a:endParaRPr lang="en-US" altLang="zh-CN" sz="2800" b="1" kern="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93637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单片机的发展历程大致</a:t>
            </a:r>
            <a:r>
              <a:rPr lang="zh-CN" altLang="en-US" sz="2800" b="1" dirty="0" smtClean="0">
                <a:solidFill>
                  <a:schemeClr val="tx1"/>
                </a:solidFill>
                <a:latin typeface="微软雅黑" panose="020B0503020204020204" pitchFamily="34" charset="-122"/>
                <a:ea typeface="微软雅黑" panose="020B0503020204020204" pitchFamily="34" charset="-122"/>
              </a:rPr>
              <a:t>分为</a:t>
            </a:r>
            <a:r>
              <a:rPr lang="zh-CN" altLang="en-US" sz="2800" b="1" dirty="0">
                <a:solidFill>
                  <a:schemeClr val="tx1"/>
                </a:solidFill>
                <a:latin typeface="微软雅黑" panose="020B0503020204020204" pitchFamily="34" charset="-122"/>
                <a:ea typeface="微软雅黑" panose="020B0503020204020204" pitchFamily="34" charset="-122"/>
              </a:rPr>
              <a:t>四</a:t>
            </a:r>
            <a:r>
              <a:rPr lang="zh-CN" altLang="en-US" sz="2800" b="1" dirty="0" smtClean="0">
                <a:solidFill>
                  <a:schemeClr val="tx1"/>
                </a:solidFill>
                <a:latin typeface="微软雅黑" panose="020B0503020204020204" pitchFamily="34" charset="-122"/>
                <a:ea typeface="微软雅黑" panose="020B0503020204020204" pitchFamily="34" charset="-122"/>
              </a:rPr>
              <a:t>个</a:t>
            </a:r>
            <a:r>
              <a:rPr lang="zh-CN" altLang="en-US" sz="2800" b="1" dirty="0">
                <a:solidFill>
                  <a:schemeClr val="tx1"/>
                </a:solidFill>
                <a:latin typeface="微软雅黑" panose="020B0503020204020204" pitchFamily="34" charset="-122"/>
                <a:ea typeface="微软雅黑" panose="020B0503020204020204" pitchFamily="34" charset="-122"/>
              </a:rPr>
              <a:t>阶段：</a:t>
            </a:r>
          </a:p>
        </p:txBody>
      </p:sp>
      <p:sp>
        <p:nvSpPr>
          <p:cNvPr id="7" name="Rectangle 10"/>
          <p:cNvSpPr>
            <a:spLocks noChangeArrowheads="1"/>
          </p:cNvSpPr>
          <p:nvPr/>
        </p:nvSpPr>
        <p:spPr bwMode="auto">
          <a:xfrm>
            <a:off x="358775" y="157725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初级单片机阶段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358775" y="2105672"/>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低性能</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7"/>
          <p:cNvSpPr>
            <a:spLocks noChangeArrowheads="1"/>
          </p:cNvSpPr>
          <p:nvPr/>
        </p:nvSpPr>
        <p:spPr bwMode="auto">
          <a:xfrm>
            <a:off x="765475" y="4117780"/>
            <a:ext cx="84978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特点</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：存储器容量</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较小，寻址范围小（不大于</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4K</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600" dirty="0" smtClean="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无串行接口，指令系统</a:t>
            </a:r>
            <a:r>
              <a:rPr lang="zh-CN" altLang="en-US" sz="26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功能不强</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12" name="Rectangle 11"/>
          <p:cNvSpPr>
            <a:spLocks noChangeArrowheads="1"/>
          </p:cNvSpPr>
          <p:nvPr/>
        </p:nvSpPr>
        <p:spPr bwMode="auto">
          <a:xfrm>
            <a:off x="790575" y="2718641"/>
            <a:ext cx="83534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    1976</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Intel</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公司推出</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了</a:t>
            </a:r>
            <a:r>
              <a:rPr lang="en-US" altLang="zh-CN" sz="2600" dirty="0" smtClean="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600" dirty="0" smtClean="0">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26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MCS-48</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系列单片机 。</a:t>
            </a:r>
          </a:p>
          <a:p>
            <a:pPr eaLnBrk="1" hangingPunct="1">
              <a:lnSpc>
                <a:spcPct val="110000"/>
              </a:lnSpc>
              <a:buFontTx/>
              <a:buNone/>
            </a:pP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位</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1K</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字节</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ROM</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64</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字节</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RAM</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根</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线和</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位定时</a:t>
            </a:r>
            <a:r>
              <a:rPr lang="en-US" altLang="zh-CN" sz="2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600" dirty="0">
                <a:latin typeface="微软雅黑" panose="020B0503020204020204" pitchFamily="34" charset="-122"/>
                <a:ea typeface="微软雅黑" panose="020B0503020204020204" pitchFamily="34" charset="-122"/>
                <a:cs typeface="Times New Roman" panose="02020603050405020304" pitchFamily="18" charset="0"/>
              </a:rPr>
              <a:t>计数器。</a:t>
            </a:r>
          </a:p>
        </p:txBody>
      </p:sp>
    </p:spTree>
    <p:extLst>
      <p:ext uri="{BB962C8B-B14F-4D97-AF65-F5344CB8AC3E}">
        <p14:creationId xmlns:p14="http://schemas.microsoft.com/office/powerpoint/2010/main" val="24630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单片机的发展历程大致</a:t>
            </a:r>
            <a:r>
              <a:rPr lang="zh-CN" altLang="en-US" sz="2800" b="1" dirty="0" smtClean="0">
                <a:solidFill>
                  <a:schemeClr val="tx1"/>
                </a:solidFill>
                <a:latin typeface="微软雅黑" panose="020B0503020204020204" pitchFamily="34" charset="-122"/>
                <a:ea typeface="微软雅黑" panose="020B0503020204020204" pitchFamily="34" charset="-122"/>
              </a:rPr>
              <a:t>分为</a:t>
            </a:r>
            <a:r>
              <a:rPr lang="zh-CN" altLang="en-US" sz="2800" b="1" dirty="0">
                <a:solidFill>
                  <a:schemeClr val="tx1"/>
                </a:solidFill>
                <a:latin typeface="微软雅黑" panose="020B0503020204020204" pitchFamily="34" charset="-122"/>
                <a:ea typeface="微软雅黑" panose="020B0503020204020204" pitchFamily="34" charset="-122"/>
              </a:rPr>
              <a:t>四</a:t>
            </a:r>
            <a:r>
              <a:rPr lang="zh-CN" altLang="en-US" sz="2800" b="1" dirty="0" smtClean="0">
                <a:solidFill>
                  <a:schemeClr val="tx1"/>
                </a:solidFill>
                <a:latin typeface="微软雅黑" panose="020B0503020204020204" pitchFamily="34" charset="-122"/>
                <a:ea typeface="微软雅黑" panose="020B0503020204020204" pitchFamily="34" charset="-122"/>
              </a:rPr>
              <a:t>个</a:t>
            </a:r>
            <a:r>
              <a:rPr lang="zh-CN" altLang="en-US" sz="2800" b="1" dirty="0">
                <a:solidFill>
                  <a:schemeClr val="tx1"/>
                </a:solidFill>
                <a:latin typeface="微软雅黑" panose="020B0503020204020204" pitchFamily="34" charset="-122"/>
                <a:ea typeface="微软雅黑" panose="020B0503020204020204" pitchFamily="34" charset="-122"/>
              </a:rPr>
              <a:t>阶段：</a:t>
            </a:r>
          </a:p>
        </p:txBody>
      </p:sp>
      <p:sp>
        <p:nvSpPr>
          <p:cNvPr id="7" name="Rectangle 10"/>
          <p:cNvSpPr>
            <a:spLocks noChangeArrowheads="1"/>
          </p:cNvSpPr>
          <p:nvPr/>
        </p:nvSpPr>
        <p:spPr bwMode="auto">
          <a:xfrm>
            <a:off x="358775" y="157725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初级单片机阶段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358775" y="2105672"/>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低性能</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352424" y="2669234"/>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高性能单片机阶段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3"/>
          <p:cNvSpPr>
            <a:spLocks noChangeArrowheads="1"/>
          </p:cNvSpPr>
          <p:nvPr/>
        </p:nvSpPr>
        <p:spPr bwMode="auto">
          <a:xfrm>
            <a:off x="559933" y="5027360"/>
            <a:ext cx="8155441"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10000"/>
              </a:lnSpc>
              <a:buNone/>
            </a:pPr>
            <a:r>
              <a:rPr lang="en-US" altLang="zh-CN" sz="2600" dirty="0">
                <a:latin typeface="微软雅黑" panose="020B0503020204020204" pitchFamily="34" charset="-122"/>
                <a:ea typeface="微软雅黑" panose="020B0503020204020204" pitchFamily="34" charset="-122"/>
              </a:rPr>
              <a:t>     </a:t>
            </a:r>
            <a:r>
              <a:rPr lang="zh-CN" altLang="en-US" sz="2600" dirty="0">
                <a:solidFill>
                  <a:srgbClr val="C00000"/>
                </a:solidFill>
                <a:latin typeface="微软雅黑" panose="020B0503020204020204" pitchFamily="34" charset="-122"/>
                <a:ea typeface="微软雅黑" panose="020B0503020204020204" pitchFamily="34" charset="-122"/>
              </a:rPr>
              <a:t>特点</a:t>
            </a:r>
            <a:r>
              <a:rPr lang="zh-CN" altLang="en-US" sz="2600" dirty="0">
                <a:latin typeface="微软雅黑" panose="020B0503020204020204" pitchFamily="34" charset="-122"/>
                <a:ea typeface="微软雅黑" panose="020B0503020204020204" pitchFamily="34" charset="-122"/>
              </a:rPr>
              <a:t>：结构体系完善，性能已大大提高，面向控制的特点进一步突出。</a:t>
            </a:r>
            <a:r>
              <a:rPr lang="en-US" altLang="zh-CN" sz="2600" dirty="0">
                <a:solidFill>
                  <a:srgbClr val="C00000"/>
                </a:solidFill>
                <a:latin typeface="微软雅黑" panose="020B0503020204020204" pitchFamily="34" charset="-122"/>
                <a:ea typeface="微软雅黑" panose="020B0503020204020204" pitchFamily="34" charset="-122"/>
              </a:rPr>
              <a:t>MCS-51</a:t>
            </a:r>
            <a:r>
              <a:rPr lang="zh-CN" altLang="en-US" sz="2600" dirty="0">
                <a:solidFill>
                  <a:srgbClr val="C00000"/>
                </a:solidFill>
                <a:latin typeface="微软雅黑" panose="020B0503020204020204" pitchFamily="34" charset="-122"/>
                <a:ea typeface="微软雅黑" panose="020B0503020204020204" pitchFamily="34" charset="-122"/>
              </a:rPr>
              <a:t>已成为公认</a:t>
            </a:r>
            <a:r>
              <a:rPr lang="zh-CN" altLang="en-US" sz="2600" dirty="0">
                <a:solidFill>
                  <a:srgbClr val="C00000"/>
                </a:solidFill>
                <a:latin typeface="微软雅黑" panose="020B0503020204020204" pitchFamily="34" charset="-122"/>
                <a:ea typeface="微软雅黑" panose="020B0503020204020204" pitchFamily="34" charset="-122"/>
              </a:rPr>
              <a:t>的经典单片机机种</a:t>
            </a:r>
            <a:r>
              <a:rPr lang="zh-CN" altLang="en-US" sz="2600" dirty="0">
                <a:latin typeface="微软雅黑" panose="020B0503020204020204" pitchFamily="34" charset="-122"/>
                <a:ea typeface="微软雅黑" panose="020B0503020204020204" pitchFamily="34" charset="-122"/>
              </a:rPr>
              <a:t>。</a:t>
            </a:r>
            <a:endParaRPr lang="zh-CN" altLang="en-US" sz="2600" dirty="0">
              <a:solidFill>
                <a:srgbClr val="C00000"/>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650875" y="3210351"/>
            <a:ext cx="80645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buFontTx/>
              <a:buNone/>
            </a:pPr>
            <a:r>
              <a:rPr lang="en-US" altLang="zh-CN" sz="2600" dirty="0">
                <a:latin typeface="微软雅黑" panose="020B0503020204020204" pitchFamily="34" charset="-122"/>
                <a:ea typeface="微软雅黑" panose="020B0503020204020204" pitchFamily="34" charset="-122"/>
              </a:rPr>
              <a:t>    1980</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Intel</a:t>
            </a:r>
            <a:r>
              <a:rPr lang="zh-CN" altLang="en-US" sz="2600" dirty="0">
                <a:latin typeface="微软雅黑" panose="020B0503020204020204" pitchFamily="34" charset="-122"/>
                <a:ea typeface="微软雅黑" panose="020B0503020204020204" pitchFamily="34" charset="-122"/>
              </a:rPr>
              <a:t>公司推出了</a:t>
            </a:r>
            <a:r>
              <a:rPr lang="en-US" altLang="zh-CN" sz="2600" dirty="0">
                <a:solidFill>
                  <a:srgbClr val="C00000"/>
                </a:solidFill>
                <a:latin typeface="微软雅黑" panose="020B0503020204020204" pitchFamily="34" charset="-122"/>
                <a:ea typeface="微软雅黑" panose="020B0503020204020204" pitchFamily="34" charset="-122"/>
              </a:rPr>
              <a:t>MCS-51</a:t>
            </a:r>
            <a:r>
              <a:rPr lang="zh-CN" altLang="en-US" sz="2600" dirty="0">
                <a:latin typeface="微软雅黑" panose="020B0503020204020204" pitchFamily="34" charset="-122"/>
                <a:ea typeface="微软雅黑" panose="020B0503020204020204" pitchFamily="34" charset="-122"/>
              </a:rPr>
              <a:t>系列单片机</a:t>
            </a:r>
            <a:r>
              <a:rPr lang="zh-CN" altLang="en-US" sz="2600" dirty="0" smtClean="0">
                <a:latin typeface="微软雅黑" panose="020B0503020204020204" pitchFamily="34" charset="-122"/>
                <a:ea typeface="微软雅黑" panose="020B0503020204020204" pitchFamily="34" charset="-122"/>
              </a:rPr>
              <a:t>：</a:t>
            </a:r>
            <a:r>
              <a:rPr lang="en-US" altLang="zh-CN" sz="2600" dirty="0" smtClean="0">
                <a:latin typeface="微软雅黑" panose="020B0503020204020204" pitchFamily="34" charset="-122"/>
                <a:ea typeface="微软雅黑" panose="020B0503020204020204" pitchFamily="34" charset="-122"/>
              </a:rPr>
              <a:t>8</a:t>
            </a:r>
            <a:r>
              <a:rPr lang="zh-CN" altLang="en-US" sz="2600" dirty="0">
                <a:latin typeface="微软雅黑" panose="020B0503020204020204" pitchFamily="34" charset="-122"/>
                <a:ea typeface="微软雅黑" panose="020B0503020204020204" pitchFamily="34" charset="-122"/>
              </a:rPr>
              <a:t>位</a:t>
            </a:r>
            <a:r>
              <a:rPr lang="en-US" altLang="zh-CN" sz="2600" dirty="0">
                <a:latin typeface="微软雅黑" panose="020B0503020204020204" pitchFamily="34" charset="-122"/>
                <a:ea typeface="微软雅黑" panose="020B0503020204020204" pitchFamily="34" charset="-122"/>
              </a:rPr>
              <a:t>CPU</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4K</a:t>
            </a:r>
            <a:r>
              <a:rPr lang="zh-CN" altLang="en-US" sz="2600" dirty="0">
                <a:latin typeface="微软雅黑" panose="020B0503020204020204" pitchFamily="34" charset="-122"/>
                <a:ea typeface="微软雅黑" panose="020B0503020204020204" pitchFamily="34" charset="-122"/>
              </a:rPr>
              <a:t>字节</a:t>
            </a:r>
            <a:r>
              <a:rPr lang="en-US" altLang="zh-CN" sz="2600" dirty="0">
                <a:latin typeface="微软雅黑" panose="020B0503020204020204" pitchFamily="34" charset="-122"/>
                <a:ea typeface="微软雅黑" panose="020B0503020204020204" pitchFamily="34" charset="-122"/>
              </a:rPr>
              <a:t>ROM</a:t>
            </a:r>
            <a:r>
              <a:rPr lang="zh-CN" altLang="en-US" sz="2600" dirty="0">
                <a:latin typeface="微软雅黑" panose="020B0503020204020204" pitchFamily="34" charset="-122"/>
                <a:ea typeface="微软雅黑" panose="020B0503020204020204" pitchFamily="34" charset="-122"/>
              </a:rPr>
              <a:t>、</a:t>
            </a:r>
            <a:r>
              <a:rPr lang="en-US" altLang="zh-CN" sz="2600" dirty="0">
                <a:solidFill>
                  <a:srgbClr val="C00000"/>
                </a:solidFill>
                <a:latin typeface="微软雅黑" panose="020B0503020204020204" pitchFamily="34" charset="-122"/>
                <a:ea typeface="微软雅黑" panose="020B0503020204020204" pitchFamily="34" charset="-122"/>
              </a:rPr>
              <a:t>128</a:t>
            </a:r>
            <a:r>
              <a:rPr lang="zh-CN" altLang="en-US" sz="2600" dirty="0">
                <a:solidFill>
                  <a:srgbClr val="C00000"/>
                </a:solidFill>
                <a:latin typeface="微软雅黑" panose="020B0503020204020204" pitchFamily="34" charset="-122"/>
                <a:ea typeface="微软雅黑" panose="020B0503020204020204" pitchFamily="34" charset="-122"/>
              </a:rPr>
              <a:t>字节</a:t>
            </a:r>
            <a:r>
              <a:rPr lang="en-US" altLang="zh-CN" sz="2600" dirty="0">
                <a:solidFill>
                  <a:srgbClr val="C00000"/>
                </a:solidFill>
                <a:latin typeface="微软雅黑" panose="020B0503020204020204" pitchFamily="34" charset="-122"/>
                <a:ea typeface="微软雅黑" panose="020B0503020204020204" pitchFamily="34" charset="-122"/>
              </a:rPr>
              <a:t>RAM</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a:t>
            </a:r>
            <a:r>
              <a:rPr lang="en-US" altLang="zh-CN" sz="2600" dirty="0">
                <a:latin typeface="微软雅黑" panose="020B0503020204020204" pitchFamily="34" charset="-122"/>
                <a:ea typeface="微软雅黑" panose="020B0503020204020204" pitchFamily="34" charset="-122"/>
              </a:rPr>
              <a:t>8</a:t>
            </a:r>
            <a:r>
              <a:rPr lang="zh-CN" altLang="en-US" sz="2600" dirty="0">
                <a:latin typeface="微软雅黑" panose="020B0503020204020204" pitchFamily="34" charset="-122"/>
                <a:ea typeface="微软雅黑" panose="020B0503020204020204" pitchFamily="34" charset="-122"/>
              </a:rPr>
              <a:t>位并口、</a:t>
            </a:r>
            <a:r>
              <a:rPr lang="en-US" altLang="zh-CN" sz="2600" dirty="0">
                <a:solidFill>
                  <a:srgbClr val="3333FF"/>
                </a:solidFill>
                <a:latin typeface="微软雅黑" panose="020B0503020204020204" pitchFamily="34" charset="-122"/>
                <a:ea typeface="微软雅黑" panose="020B0503020204020204" pitchFamily="34" charset="-122"/>
              </a:rPr>
              <a:t>1</a:t>
            </a:r>
            <a:r>
              <a:rPr lang="zh-CN" altLang="en-US" sz="2600" dirty="0">
                <a:solidFill>
                  <a:srgbClr val="3333FF"/>
                </a:solidFill>
                <a:latin typeface="微软雅黑" panose="020B0503020204020204" pitchFamily="34" charset="-122"/>
                <a:ea typeface="微软雅黑" panose="020B0503020204020204" pitchFamily="34" charset="-122"/>
              </a:rPr>
              <a:t>个全双工串行口、</a:t>
            </a:r>
            <a:r>
              <a:rPr lang="en-US" altLang="zh-CN" sz="2600" dirty="0">
                <a:solidFill>
                  <a:srgbClr val="3333FF"/>
                </a:solidFill>
                <a:latin typeface="微软雅黑" panose="020B0503020204020204" pitchFamily="34" charset="-122"/>
                <a:ea typeface="微软雅黑" panose="020B0503020204020204" pitchFamily="34" charset="-122"/>
              </a:rPr>
              <a:t>2</a:t>
            </a:r>
            <a:r>
              <a:rPr lang="zh-CN" altLang="en-US" sz="2600" dirty="0">
                <a:solidFill>
                  <a:srgbClr val="3333FF"/>
                </a:solidFill>
                <a:latin typeface="微软雅黑" panose="020B0503020204020204" pitchFamily="34" charset="-122"/>
                <a:ea typeface="微软雅黑" panose="020B0503020204020204" pitchFamily="34" charset="-122"/>
              </a:rPr>
              <a:t>个</a:t>
            </a:r>
            <a:r>
              <a:rPr lang="en-US" altLang="zh-CN" sz="2600" dirty="0">
                <a:solidFill>
                  <a:srgbClr val="3333FF"/>
                </a:solidFill>
                <a:latin typeface="微软雅黑" panose="020B0503020204020204" pitchFamily="34" charset="-122"/>
                <a:ea typeface="微软雅黑" panose="020B0503020204020204" pitchFamily="34" charset="-122"/>
              </a:rPr>
              <a:t>16</a:t>
            </a:r>
            <a:r>
              <a:rPr lang="zh-CN" altLang="en-US" sz="2600" dirty="0">
                <a:solidFill>
                  <a:srgbClr val="3333FF"/>
                </a:solidFill>
                <a:latin typeface="微软雅黑" panose="020B0503020204020204" pitchFamily="34" charset="-122"/>
                <a:ea typeface="微软雅黑" panose="020B0503020204020204" pitchFamily="34" charset="-122"/>
              </a:rPr>
              <a:t>位定时</a:t>
            </a:r>
            <a:r>
              <a:rPr lang="en-US" altLang="zh-CN" sz="2600" dirty="0">
                <a:solidFill>
                  <a:srgbClr val="3333FF"/>
                </a:solidFill>
                <a:latin typeface="微软雅黑" panose="020B0503020204020204" pitchFamily="34" charset="-122"/>
                <a:ea typeface="微软雅黑" panose="020B0503020204020204" pitchFamily="34" charset="-122"/>
              </a:rPr>
              <a:t>/</a:t>
            </a:r>
            <a:r>
              <a:rPr lang="zh-CN" altLang="en-US" sz="2600" dirty="0">
                <a:solidFill>
                  <a:srgbClr val="3333FF"/>
                </a:solidFill>
                <a:latin typeface="微软雅黑" panose="020B0503020204020204" pitchFamily="34" charset="-122"/>
                <a:ea typeface="微软雅黑" panose="020B0503020204020204" pitchFamily="34" charset="-122"/>
              </a:rPr>
              <a:t>计数器</a:t>
            </a:r>
            <a:r>
              <a:rPr lang="zh-CN" altLang="en-US" sz="2600" dirty="0">
                <a:latin typeface="微软雅黑" panose="020B0503020204020204" pitchFamily="34" charset="-122"/>
                <a:ea typeface="微软雅黑" panose="020B0503020204020204" pitchFamily="34" charset="-122"/>
              </a:rPr>
              <a:t>。寻址范围</a:t>
            </a:r>
            <a:r>
              <a:rPr lang="en-US" altLang="zh-CN" sz="2600" dirty="0">
                <a:latin typeface="微软雅黑" panose="020B0503020204020204" pitchFamily="34" charset="-122"/>
                <a:ea typeface="微软雅黑" panose="020B0503020204020204" pitchFamily="34" charset="-122"/>
              </a:rPr>
              <a:t>64K</a:t>
            </a:r>
            <a:r>
              <a:rPr lang="zh-CN" altLang="en-US" sz="2600" dirty="0">
                <a:latin typeface="微软雅黑" panose="020B0503020204020204" pitchFamily="34" charset="-122"/>
                <a:ea typeface="微软雅黑" panose="020B0503020204020204" pitchFamily="34" charset="-122"/>
              </a:rPr>
              <a:t>，并有控制功能较强的布尔处理器。</a:t>
            </a:r>
          </a:p>
        </p:txBody>
      </p:sp>
    </p:spTree>
    <p:extLst>
      <p:ext uri="{BB962C8B-B14F-4D97-AF65-F5344CB8AC3E}">
        <p14:creationId xmlns:p14="http://schemas.microsoft.com/office/powerpoint/2010/main" val="12720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单片机的发展历程大致</a:t>
            </a:r>
            <a:r>
              <a:rPr lang="zh-CN" altLang="en-US" sz="2800" b="1" dirty="0" smtClean="0">
                <a:solidFill>
                  <a:schemeClr val="tx1"/>
                </a:solidFill>
                <a:latin typeface="微软雅黑" panose="020B0503020204020204" pitchFamily="34" charset="-122"/>
                <a:ea typeface="微软雅黑" panose="020B0503020204020204" pitchFamily="34" charset="-122"/>
              </a:rPr>
              <a:t>分为</a:t>
            </a:r>
            <a:r>
              <a:rPr lang="zh-CN" altLang="en-US" sz="2800" b="1" dirty="0">
                <a:solidFill>
                  <a:schemeClr val="tx1"/>
                </a:solidFill>
                <a:latin typeface="微软雅黑" panose="020B0503020204020204" pitchFamily="34" charset="-122"/>
                <a:ea typeface="微软雅黑" panose="020B0503020204020204" pitchFamily="34" charset="-122"/>
              </a:rPr>
              <a:t>四</a:t>
            </a:r>
            <a:r>
              <a:rPr lang="zh-CN" altLang="en-US" sz="2800" b="1" dirty="0" smtClean="0">
                <a:solidFill>
                  <a:schemeClr val="tx1"/>
                </a:solidFill>
                <a:latin typeface="微软雅黑" panose="020B0503020204020204" pitchFamily="34" charset="-122"/>
                <a:ea typeface="微软雅黑" panose="020B0503020204020204" pitchFamily="34" charset="-122"/>
              </a:rPr>
              <a:t>个</a:t>
            </a:r>
            <a:r>
              <a:rPr lang="zh-CN" altLang="en-US" sz="2800" b="1" dirty="0">
                <a:solidFill>
                  <a:schemeClr val="tx1"/>
                </a:solidFill>
                <a:latin typeface="微软雅黑" panose="020B0503020204020204" pitchFamily="34" charset="-122"/>
                <a:ea typeface="微软雅黑" panose="020B0503020204020204" pitchFamily="34" charset="-122"/>
              </a:rPr>
              <a:t>阶段：</a:t>
            </a:r>
          </a:p>
        </p:txBody>
      </p:sp>
      <p:sp>
        <p:nvSpPr>
          <p:cNvPr id="7" name="Rectangle 10"/>
          <p:cNvSpPr>
            <a:spLocks noChangeArrowheads="1"/>
          </p:cNvSpPr>
          <p:nvPr/>
        </p:nvSpPr>
        <p:spPr bwMode="auto">
          <a:xfrm>
            <a:off x="358775" y="157725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初级单片机阶段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358775" y="2105672"/>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低性能</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339724" y="2669234"/>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高性能单片机阶段</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10"/>
          <p:cNvSpPr>
            <a:spLocks noChangeArrowheads="1"/>
          </p:cNvSpPr>
          <p:nvPr/>
        </p:nvSpPr>
        <p:spPr bwMode="auto">
          <a:xfrm>
            <a:off x="333375" y="3210351"/>
            <a:ext cx="87471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 8</a:t>
            </a:r>
            <a:r>
              <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位单片机巩固发展及</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16</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位单片机推出</a:t>
            </a:r>
            <a:r>
              <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阶段。</a:t>
            </a:r>
          </a:p>
          <a:p>
            <a:pPr eaLnBrk="1" hangingPunct="1">
              <a:lnSpc>
                <a:spcPct val="90000"/>
              </a:lnSpc>
              <a:buFontTx/>
              <a:buNone/>
            </a:pP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6"/>
          <p:cNvSpPr>
            <a:spLocks noChangeArrowheads="1"/>
          </p:cNvSpPr>
          <p:nvPr/>
        </p:nvSpPr>
        <p:spPr bwMode="auto">
          <a:xfrm>
            <a:off x="629443" y="3713522"/>
            <a:ext cx="82819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24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10000"/>
              </a:spcBef>
              <a:buFontTx/>
              <a:buNone/>
            </a:pPr>
            <a:r>
              <a:rPr lang="en-US" altLang="zh-CN" sz="2400" dirty="0" smtClean="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20</a:t>
            </a:r>
            <a:r>
              <a:rPr lang="zh-CN" altLang="en-US" sz="2400" dirty="0" smtClean="0">
                <a:latin typeface="微软雅黑" panose="020B0503020204020204" pitchFamily="34" charset="-122"/>
                <a:ea typeface="微软雅黑" panose="020B0503020204020204" pitchFamily="34" charset="-122"/>
              </a:rPr>
              <a:t>世纪</a:t>
            </a:r>
            <a:r>
              <a:rPr lang="en-US" altLang="zh-CN" sz="2400" dirty="0" smtClean="0">
                <a:latin typeface="微软雅黑" panose="020B0503020204020204" pitchFamily="34" charset="-122"/>
                <a:ea typeface="微软雅黑" panose="020B0503020204020204" pitchFamily="34" charset="-122"/>
              </a:rPr>
              <a:t>90</a:t>
            </a:r>
            <a:r>
              <a:rPr lang="zh-CN" altLang="en-US" sz="2400" dirty="0" smtClean="0">
                <a:latin typeface="微软雅黑" panose="020B0503020204020204" pitchFamily="34" charset="-122"/>
                <a:ea typeface="微软雅黑" panose="020B0503020204020204" pitchFamily="34" charset="-122"/>
              </a:rPr>
              <a:t>年代进入单片机</a:t>
            </a:r>
            <a:r>
              <a:rPr lang="zh-CN" altLang="en-US" sz="2400" dirty="0" smtClean="0">
                <a:latin typeface="微软雅黑" panose="020B0503020204020204" pitchFamily="34" charset="-122"/>
                <a:ea typeface="微软雅黑" panose="020B0503020204020204" pitchFamily="34" charset="-122"/>
              </a:rPr>
              <a:t>制造业大发展时期。</a:t>
            </a:r>
            <a:r>
              <a:rPr lang="en-US" altLang="zh-CN" sz="2400" dirty="0" smtClean="0">
                <a:latin typeface="微软雅黑" panose="020B0503020204020204" pitchFamily="34" charset="-122"/>
                <a:ea typeface="微软雅黑" panose="020B0503020204020204" pitchFamily="34" charset="-122"/>
              </a:rPr>
              <a:t>1982</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Intel</a:t>
            </a:r>
            <a:r>
              <a:rPr lang="zh-CN" altLang="en-US" sz="2400" dirty="0">
                <a:latin typeface="微软雅黑" panose="020B0503020204020204" pitchFamily="34" charset="-122"/>
                <a:ea typeface="微软雅黑" panose="020B0503020204020204" pitchFamily="34" charset="-122"/>
              </a:rPr>
              <a:t>推出</a:t>
            </a:r>
            <a:r>
              <a:rPr lang="en-US" altLang="zh-CN" sz="2400" dirty="0">
                <a:solidFill>
                  <a:srgbClr val="C00000"/>
                </a:solidFill>
                <a:latin typeface="微软雅黑" panose="020B0503020204020204" pitchFamily="34" charset="-122"/>
                <a:ea typeface="微软雅黑" panose="020B0503020204020204" pitchFamily="34" charset="-122"/>
              </a:rPr>
              <a:t>MCS-96</a:t>
            </a:r>
            <a:r>
              <a:rPr lang="zh-CN" altLang="en-US" sz="2400" dirty="0">
                <a:latin typeface="微软雅黑" panose="020B0503020204020204" pitchFamily="34" charset="-122"/>
                <a:ea typeface="微软雅黑" panose="020B0503020204020204" pitchFamily="34" charset="-122"/>
              </a:rPr>
              <a:t>系列</a:t>
            </a:r>
            <a:r>
              <a:rPr lang="zh-CN" altLang="en-US" sz="2400" dirty="0" smtClean="0">
                <a:latin typeface="微软雅黑" panose="020B0503020204020204" pitchFamily="34" charset="-122"/>
                <a:ea typeface="微软雅黑" panose="020B0503020204020204" pitchFamily="34" charset="-122"/>
              </a:rPr>
              <a:t>单片机</a:t>
            </a:r>
            <a:r>
              <a:rPr lang="zh-CN" altLang="en-US" sz="2400" dirty="0">
                <a:latin typeface="微软雅黑" panose="020B0503020204020204" pitchFamily="34" charset="-122"/>
                <a:ea typeface="微软雅黑" panose="020B0503020204020204" pitchFamily="34" charset="-122"/>
              </a:rPr>
              <a:t>：</a:t>
            </a:r>
            <a:r>
              <a:rPr lang="en-US" altLang="zh-CN" sz="2400" dirty="0" smtClean="0">
                <a:solidFill>
                  <a:srgbClr val="C00000"/>
                </a:solidFill>
                <a:latin typeface="微软雅黑" panose="020B0503020204020204" pitchFamily="34" charset="-122"/>
                <a:ea typeface="微软雅黑" panose="020B0503020204020204" pitchFamily="34" charset="-122"/>
              </a:rPr>
              <a:t>16</a:t>
            </a:r>
            <a:r>
              <a:rPr lang="zh-CN" altLang="en-US" sz="2400" dirty="0">
                <a:solidFill>
                  <a:srgbClr val="C00000"/>
                </a:solidFill>
                <a:latin typeface="微软雅黑" panose="020B0503020204020204" pitchFamily="34" charset="-122"/>
                <a:ea typeface="微软雅黑" panose="020B0503020204020204" pitchFamily="34" charset="-122"/>
              </a:rPr>
              <a:t>位</a:t>
            </a:r>
            <a:r>
              <a:rPr lang="en-US" altLang="zh-CN" sz="2400" dirty="0">
                <a:solidFill>
                  <a:srgbClr val="C00000"/>
                </a:solidFill>
                <a:latin typeface="微软雅黑" panose="020B0503020204020204" pitchFamily="34" charset="-122"/>
                <a:ea typeface="微软雅黑" panose="020B0503020204020204" pitchFamily="34" charset="-122"/>
              </a:rPr>
              <a:t>CPU</a:t>
            </a:r>
            <a:r>
              <a:rPr lang="zh-CN" altLang="en-US" sz="2400" dirty="0">
                <a:solidFill>
                  <a:srgbClr val="000099"/>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8K</a:t>
            </a:r>
            <a:r>
              <a:rPr lang="zh-CN" altLang="en-US" sz="2400" dirty="0">
                <a:latin typeface="微软雅黑" panose="020B0503020204020204" pitchFamily="34" charset="-122"/>
                <a:ea typeface="微软雅黑" panose="020B0503020204020204" pitchFamily="34" charset="-122"/>
              </a:rPr>
              <a:t>字节</a:t>
            </a:r>
            <a:r>
              <a:rPr lang="en-US" altLang="zh-CN" sz="2400" dirty="0">
                <a:latin typeface="微软雅黑" panose="020B0503020204020204" pitchFamily="34" charset="-122"/>
                <a:ea typeface="微软雅黑" panose="020B0503020204020204" pitchFamily="34" charset="-122"/>
              </a:rPr>
              <a:t>ROM</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232</a:t>
            </a:r>
            <a:r>
              <a:rPr lang="zh-CN" altLang="en-US" sz="2400" dirty="0">
                <a:solidFill>
                  <a:srgbClr val="C00000"/>
                </a:solidFill>
                <a:latin typeface="微软雅黑" panose="020B0503020204020204" pitchFamily="34" charset="-122"/>
                <a:ea typeface="微软雅黑" panose="020B0503020204020204" pitchFamily="34" charset="-122"/>
              </a:rPr>
              <a:t>字节</a:t>
            </a:r>
            <a:r>
              <a:rPr lang="en-US" altLang="zh-CN" sz="2400" dirty="0">
                <a:solidFill>
                  <a:srgbClr val="C00000"/>
                </a:solidFill>
                <a:latin typeface="微软雅黑" panose="020B0503020204020204" pitchFamily="34" charset="-122"/>
                <a:ea typeface="微软雅黑" panose="020B0503020204020204" pitchFamily="34" charset="-122"/>
              </a:rPr>
              <a:t>RAM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位并行口、</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个全双工串行口、</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位定时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计数器。寻址范围</a:t>
            </a:r>
            <a:r>
              <a:rPr lang="en-US" altLang="zh-CN" sz="2400" dirty="0">
                <a:latin typeface="微软雅黑" panose="020B0503020204020204" pitchFamily="34" charset="-122"/>
                <a:ea typeface="微软雅黑" panose="020B0503020204020204" pitchFamily="34" charset="-122"/>
              </a:rPr>
              <a:t>64K</a:t>
            </a:r>
            <a:r>
              <a:rPr lang="zh-CN" altLang="en-US" sz="2400" dirty="0">
                <a:latin typeface="微软雅黑" panose="020B0503020204020204" pitchFamily="34" charset="-122"/>
                <a:ea typeface="微软雅黑" panose="020B0503020204020204" pitchFamily="34" charset="-122"/>
              </a:rPr>
              <a:t>。片上还有</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路</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位</a:t>
            </a:r>
            <a:r>
              <a:rPr lang="en-US" altLang="zh-CN" sz="2400" dirty="0">
                <a:solidFill>
                  <a:srgbClr val="C00000"/>
                </a:solidFill>
                <a:latin typeface="微软雅黑" panose="020B0503020204020204" pitchFamily="34" charset="-122"/>
                <a:ea typeface="微软雅黑" panose="020B0503020204020204" pitchFamily="34" charset="-122"/>
              </a:rPr>
              <a:t>ADC</a:t>
            </a:r>
            <a:r>
              <a:rPr lang="zh-CN" altLang="en-US" sz="2400" dirty="0">
                <a:solidFill>
                  <a:srgbClr val="000099"/>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路</a:t>
            </a:r>
            <a:r>
              <a:rPr lang="en-US" altLang="zh-CN" sz="2400" dirty="0">
                <a:solidFill>
                  <a:srgbClr val="C00000"/>
                </a:solidFill>
                <a:latin typeface="微软雅黑" panose="020B0503020204020204" pitchFamily="34" charset="-122"/>
                <a:ea typeface="微软雅黑" panose="020B0503020204020204" pitchFamily="34" charset="-122"/>
              </a:rPr>
              <a:t>PWM</a:t>
            </a:r>
            <a:r>
              <a:rPr lang="zh-CN" altLang="en-US" sz="2400" dirty="0">
                <a:latin typeface="微软雅黑" panose="020B0503020204020204" pitchFamily="34" charset="-122"/>
                <a:ea typeface="微软雅黑" panose="020B0503020204020204" pitchFamily="34" charset="-122"/>
              </a:rPr>
              <a:t>输出及高速</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部件等。</a:t>
            </a:r>
          </a:p>
        </p:txBody>
      </p:sp>
      <p:sp>
        <p:nvSpPr>
          <p:cNvPr id="17" name="Rectangle 5"/>
          <p:cNvSpPr>
            <a:spLocks noChangeArrowheads="1"/>
          </p:cNvSpPr>
          <p:nvPr/>
        </p:nvSpPr>
        <p:spPr bwMode="auto">
          <a:xfrm>
            <a:off x="629443" y="5759563"/>
            <a:ext cx="8398271"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24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特点</a:t>
            </a:r>
            <a:r>
              <a:rPr lang="zh-CN" altLang="en-US" sz="2400" dirty="0" smtClean="0">
                <a:latin typeface="微软雅黑" panose="020B0503020204020204" pitchFamily="34" charset="-122"/>
                <a:ea typeface="微软雅黑" panose="020B0503020204020204" pitchFamily="34" charset="-122"/>
              </a:rPr>
              <a:t>：各种新型的高集成度的单片机涌现，除</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位机广泛应用外，</a:t>
            </a:r>
            <a:r>
              <a:rPr lang="en-US" altLang="zh-CN" sz="2400" dirty="0" smtClean="0">
                <a:latin typeface="微软雅黑" panose="020B0503020204020204" pitchFamily="34" charset="-122"/>
                <a:ea typeface="微软雅黑" panose="020B0503020204020204" pitchFamily="34" charset="-122"/>
              </a:rPr>
              <a:t>16</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32</a:t>
            </a:r>
            <a:r>
              <a:rPr lang="zh-CN" altLang="en-US" sz="2400" dirty="0" smtClean="0">
                <a:latin typeface="微软雅黑" panose="020B0503020204020204" pitchFamily="34" charset="-122"/>
                <a:ea typeface="微软雅黑" panose="020B0503020204020204" pitchFamily="34" charset="-122"/>
              </a:rPr>
              <a:t>位机也得到广大用户</a:t>
            </a:r>
            <a:r>
              <a:rPr lang="zh-CN" altLang="en-US" sz="2400" dirty="0" smtClean="0">
                <a:latin typeface="微软雅黑" panose="020B0503020204020204" pitchFamily="34" charset="-122"/>
                <a:ea typeface="微软雅黑" panose="020B0503020204020204" pitchFamily="34" charset="-122"/>
              </a:rPr>
              <a:t>青睐。</a:t>
            </a:r>
            <a:r>
              <a:rPr lang="zh-CN" altLang="en-US" sz="2400" dirty="0" smtClean="0">
                <a:solidFill>
                  <a:srgbClr val="FF0066"/>
                </a:solidFill>
                <a:latin typeface="微软雅黑" panose="020B0503020204020204" pitchFamily="34" charset="-122"/>
                <a:ea typeface="微软雅黑" panose="020B0503020204020204" pitchFamily="34" charset="-122"/>
              </a:rPr>
              <a:t>  </a:t>
            </a: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422275" y="2494067"/>
            <a:ext cx="8455025" cy="1794337"/>
          </a:xfrm>
          <a:prstGeom prst="rect">
            <a:avLst/>
          </a:prstGeom>
        </p:spPr>
        <p:txBody>
          <a:bodyPr wrap="square">
            <a:spAutoFit/>
          </a:bodyPr>
          <a:lstStyle/>
          <a:p>
            <a:pPr marL="342900" indent="-342900" algn="just">
              <a:lnSpc>
                <a:spcPct val="110000"/>
              </a:lnSpc>
              <a:spcBef>
                <a:spcPts val="1200"/>
              </a:spcBef>
              <a:buFont typeface="Wingdings" panose="05000000000000000000" pitchFamily="2" charset="2"/>
              <a:buChar char="Ø"/>
            </a:pPr>
            <a:r>
              <a:rPr lang="zh-CN" altLang="en-US" sz="2400" dirty="0" smtClean="0">
                <a:solidFill>
                  <a:srgbClr val="C00000"/>
                </a:solidFill>
                <a:latin typeface="微软雅黑" panose="020B0503020204020204" pitchFamily="34" charset="-122"/>
                <a:ea typeface="微软雅黑" panose="020B0503020204020204" pitchFamily="34" charset="-122"/>
              </a:rPr>
              <a:t>增加</a:t>
            </a:r>
            <a:r>
              <a:rPr lang="en-US" altLang="zh-CN" sz="2400" dirty="0" smtClean="0">
                <a:solidFill>
                  <a:srgbClr val="C00000"/>
                </a:solidFill>
                <a:latin typeface="微软雅黑" panose="020B0503020204020204" pitchFamily="34" charset="-122"/>
                <a:ea typeface="微软雅黑" panose="020B0503020204020204" pitchFamily="34" charset="-122"/>
              </a:rPr>
              <a:t>CPU</a:t>
            </a:r>
            <a:r>
              <a:rPr lang="zh-CN" altLang="en-US" sz="2400" dirty="0" smtClean="0">
                <a:solidFill>
                  <a:srgbClr val="C00000"/>
                </a:solidFill>
                <a:latin typeface="微软雅黑" panose="020B0503020204020204" pitchFamily="34" charset="-122"/>
                <a:ea typeface="微软雅黑" panose="020B0503020204020204" pitchFamily="34" charset="-122"/>
              </a:rPr>
              <a:t>数据总线宽度。</a:t>
            </a:r>
            <a:r>
              <a:rPr lang="zh-CN" altLang="en-US" sz="2400" dirty="0">
                <a:latin typeface="微软雅黑" panose="020B0503020204020204" pitchFamily="34" charset="-122"/>
                <a:ea typeface="微软雅黑" panose="020B0503020204020204" pitchFamily="34" charset="-122"/>
              </a:rPr>
              <a:t>例如，</a:t>
            </a:r>
            <a:r>
              <a:rPr lang="en-US" altLang="zh-CN" sz="2400" dirty="0" smtClean="0">
                <a:latin typeface="微软雅黑" panose="020B0503020204020204" pitchFamily="34" charset="-122"/>
                <a:ea typeface="微软雅黑" panose="020B0503020204020204" pitchFamily="34" charset="-122"/>
              </a:rPr>
              <a:t>16</a:t>
            </a:r>
            <a:r>
              <a:rPr lang="zh-CN" altLang="zh-CN" sz="2400" dirty="0">
                <a:latin typeface="微软雅黑" panose="020B0503020204020204" pitchFamily="34" charset="-122"/>
                <a:ea typeface="微软雅黑" panose="020B0503020204020204" pitchFamily="34" charset="-122"/>
              </a:rPr>
              <a:t>位机和</a:t>
            </a:r>
            <a:r>
              <a:rPr lang="en-US" altLang="zh-CN" sz="2400" dirty="0">
                <a:latin typeface="微软雅黑" panose="020B0503020204020204" pitchFamily="34" charset="-122"/>
                <a:ea typeface="微软雅黑" panose="020B0503020204020204" pitchFamily="34" charset="-122"/>
              </a:rPr>
              <a:t>32</a:t>
            </a:r>
            <a:r>
              <a:rPr lang="zh-CN" altLang="zh-CN" sz="2400" dirty="0">
                <a:latin typeface="微软雅黑" panose="020B0503020204020204" pitchFamily="34" charset="-122"/>
                <a:ea typeface="微软雅黑" panose="020B0503020204020204" pitchFamily="34" charset="-122"/>
              </a:rPr>
              <a:t>位</a:t>
            </a:r>
            <a:r>
              <a:rPr lang="zh-CN" altLang="zh-CN" sz="2400" dirty="0">
                <a:solidFill>
                  <a:schemeClr val="tx1"/>
                </a:solidFill>
                <a:latin typeface="微软雅黑" panose="020B0503020204020204" pitchFamily="34" charset="-122"/>
                <a:ea typeface="微软雅黑" panose="020B0503020204020204" pitchFamily="34" charset="-122"/>
              </a:rPr>
              <a:t>机</a:t>
            </a:r>
            <a:r>
              <a:rPr lang="zh-CN" altLang="en-US" sz="2400" dirty="0">
                <a:solidFill>
                  <a:schemeClr val="tx1"/>
                </a:solidFill>
                <a:latin typeface="微软雅黑" panose="020B0503020204020204" pitchFamily="34" charset="-122"/>
                <a:ea typeface="微软雅黑" panose="020B0503020204020204" pitchFamily="34" charset="-122"/>
              </a:rPr>
              <a:t>（如</a:t>
            </a:r>
            <a:r>
              <a:rPr lang="en-US" altLang="zh-CN" sz="2400" dirty="0">
                <a:solidFill>
                  <a:schemeClr val="tx1"/>
                </a:solidFill>
                <a:latin typeface="微软雅黑" panose="020B0503020204020204" pitchFamily="34" charset="-122"/>
                <a:ea typeface="微软雅黑" panose="020B0503020204020204" pitchFamily="34" charset="-122"/>
              </a:rPr>
              <a:t>STM32</a:t>
            </a:r>
            <a:r>
              <a:rPr lang="zh-CN" altLang="en-US" sz="2400" dirty="0">
                <a:solidFill>
                  <a:schemeClr val="tx1"/>
                </a:solidFill>
                <a:latin typeface="微软雅黑" panose="020B0503020204020204" pitchFamily="34" charset="-122"/>
                <a:ea typeface="微软雅黑" panose="020B0503020204020204" pitchFamily="34" charset="-122"/>
              </a:rPr>
              <a:t>型）</a:t>
            </a:r>
            <a:r>
              <a:rPr lang="zh-CN" altLang="zh-CN" sz="2400" dirty="0">
                <a:solidFill>
                  <a:schemeClr val="tx1"/>
                </a:solidFill>
                <a:latin typeface="微软雅黑" panose="020B0503020204020204" pitchFamily="34" charset="-122"/>
                <a:ea typeface="微软雅黑" panose="020B0503020204020204" pitchFamily="34" charset="-122"/>
              </a:rPr>
              <a:t>，数据处理能力</a:t>
            </a:r>
            <a:r>
              <a:rPr lang="zh-CN" altLang="en-US" sz="2400" dirty="0">
                <a:solidFill>
                  <a:schemeClr val="tx1"/>
                </a:solidFill>
                <a:latin typeface="微软雅黑" panose="020B0503020204020204" pitchFamily="34" charset="-122"/>
                <a:ea typeface="微软雅黑" panose="020B0503020204020204" pitchFamily="34" charset="-122"/>
              </a:rPr>
              <a:t>明显</a:t>
            </a:r>
            <a:r>
              <a:rPr lang="zh-CN" altLang="zh-CN" sz="2400" dirty="0">
                <a:solidFill>
                  <a:schemeClr val="tx1"/>
                </a:solidFill>
                <a:latin typeface="微软雅黑" panose="020B0503020204020204" pitchFamily="34" charset="-122"/>
                <a:ea typeface="微软雅黑" panose="020B0503020204020204" pitchFamily="34" charset="-122"/>
              </a:rPr>
              <a:t>优于</a:t>
            </a:r>
            <a:r>
              <a:rPr lang="en-US" altLang="zh-CN" sz="2400" dirty="0">
                <a:solidFill>
                  <a:schemeClr val="tx1"/>
                </a:solidFill>
                <a:latin typeface="微软雅黑" panose="020B0503020204020204" pitchFamily="34" charset="-122"/>
                <a:ea typeface="微软雅黑" panose="020B0503020204020204" pitchFamily="34" charset="-122"/>
              </a:rPr>
              <a:t>8</a:t>
            </a:r>
            <a:r>
              <a:rPr lang="zh-CN" altLang="zh-CN" sz="2400" dirty="0">
                <a:solidFill>
                  <a:schemeClr val="tx1"/>
                </a:solidFill>
                <a:latin typeface="微软雅黑" panose="020B0503020204020204" pitchFamily="34" charset="-122"/>
                <a:ea typeface="微软雅黑" panose="020B0503020204020204" pitchFamily="34" charset="-122"/>
              </a:rPr>
              <a:t>位单片机。</a:t>
            </a:r>
            <a:r>
              <a:rPr lang="zh-CN" altLang="en-US" sz="2400" dirty="0">
                <a:solidFill>
                  <a:schemeClr val="tx1"/>
                </a:solidFill>
                <a:latin typeface="微软雅黑" panose="020B0503020204020204" pitchFamily="34" charset="-122"/>
                <a:ea typeface="微软雅黑" panose="020B0503020204020204" pitchFamily="34" charset="-122"/>
              </a:rPr>
              <a:t> </a:t>
            </a:r>
          </a:p>
          <a:p>
            <a:pPr marL="342900" indent="-342900" algn="just" eaLnBrk="1" hangingPunct="1">
              <a:lnSpc>
                <a:spcPct val="110000"/>
              </a:lnSpc>
              <a:spcBef>
                <a:spcPts val="600"/>
              </a:spcBef>
              <a:buFont typeface="Wingdings" panose="05000000000000000000" pitchFamily="2" charset="2"/>
              <a:buChar char="Ø"/>
            </a:pPr>
            <a:r>
              <a:rPr lang="zh-CN" altLang="zh-CN" sz="2400" dirty="0" smtClean="0">
                <a:solidFill>
                  <a:srgbClr val="C00000"/>
                </a:solidFill>
                <a:latin typeface="微软雅黑" panose="020B0503020204020204" pitchFamily="34" charset="-122"/>
                <a:ea typeface="微软雅黑" panose="020B0503020204020204" pitchFamily="34" charset="-122"/>
              </a:rPr>
              <a:t>双</a:t>
            </a:r>
            <a:r>
              <a:rPr lang="en-US" altLang="zh-CN" sz="2400" dirty="0">
                <a:solidFill>
                  <a:srgbClr val="C00000"/>
                </a:solidFill>
                <a:latin typeface="微软雅黑" panose="020B0503020204020204" pitchFamily="34" charset="-122"/>
                <a:ea typeface="微软雅黑" panose="020B0503020204020204" pitchFamily="34" charset="-122"/>
              </a:rPr>
              <a:t>CPU</a:t>
            </a:r>
            <a:r>
              <a:rPr lang="zh-CN" altLang="zh-CN" sz="2400" dirty="0">
                <a:solidFill>
                  <a:srgbClr val="C00000"/>
                </a:solidFill>
                <a:latin typeface="微软雅黑" panose="020B0503020204020204" pitchFamily="34" charset="-122"/>
                <a:ea typeface="微软雅黑" panose="020B0503020204020204" pitchFamily="34" charset="-122"/>
              </a:rPr>
              <a:t>结构</a:t>
            </a:r>
            <a:r>
              <a:rPr lang="zh-CN" altLang="en-US" sz="2400" dirty="0">
                <a:latin typeface="微软雅黑" panose="020B0503020204020204" pitchFamily="34" charset="-122"/>
                <a:ea typeface="微软雅黑" panose="020B0503020204020204" pitchFamily="34" charset="-122"/>
              </a:rPr>
              <a:t>（如</a:t>
            </a:r>
            <a:r>
              <a:rPr lang="en-US" altLang="zh-CN" sz="2400" dirty="0">
                <a:latin typeface="微软雅黑" panose="020B0503020204020204" pitchFamily="34" charset="-122"/>
                <a:ea typeface="微软雅黑" panose="020B0503020204020204" pitchFamily="34" charset="-122"/>
              </a:rPr>
              <a:t>2019</a:t>
            </a:r>
            <a:r>
              <a:rPr lang="zh-CN" altLang="en-US" sz="2400" dirty="0">
                <a:latin typeface="微软雅黑" panose="020B0503020204020204" pitchFamily="34" charset="-122"/>
                <a:ea typeface="微软雅黑" panose="020B0503020204020204" pitchFamily="34" charset="-122"/>
              </a:rPr>
              <a:t>年投产的</a:t>
            </a:r>
            <a:r>
              <a:rPr lang="en-US" altLang="zh-CN" sz="2400" dirty="0">
                <a:latin typeface="微软雅黑" panose="020B0503020204020204" pitchFamily="34" charset="-122"/>
                <a:ea typeface="微软雅黑" panose="020B0503020204020204" pitchFamily="34" charset="-122"/>
              </a:rPr>
              <a:t>STM32H7 dual-core</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，提高数据处理能力。</a:t>
            </a:r>
          </a:p>
        </p:txBody>
      </p:sp>
    </p:spTree>
    <p:extLst>
      <p:ext uri="{BB962C8B-B14F-4D97-AF65-F5344CB8AC3E}">
        <p14:creationId xmlns:p14="http://schemas.microsoft.com/office/powerpoint/2010/main" val="247143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12700" y="244834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存储器的发展</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6874" y="2961110"/>
            <a:ext cx="8620125" cy="1794337"/>
          </a:xfrm>
          <a:prstGeom prst="rect">
            <a:avLst/>
          </a:prstGeom>
        </p:spPr>
        <p:txBody>
          <a:bodyPr wrap="square">
            <a:spAutoFit/>
          </a:bodyPr>
          <a:lstStyle/>
          <a:p>
            <a:pPr marL="342900" indent="-342900" eaLnBrk="1" hangingPunct="1">
              <a:lnSpc>
                <a:spcPct val="110000"/>
              </a:lnSpc>
              <a:spcBef>
                <a:spcPts val="600"/>
              </a:spcBef>
              <a:buFont typeface="Wingdings" panose="05000000000000000000" pitchFamily="2" charset="2"/>
              <a:buChar char="Ø"/>
            </a:pPr>
            <a:r>
              <a:rPr lang="zh-CN" altLang="en-US" sz="2400" dirty="0" smtClean="0">
                <a:solidFill>
                  <a:srgbClr val="C00000"/>
                </a:solidFill>
                <a:latin typeface="微软雅黑" panose="020B0503020204020204" pitchFamily="34" charset="-122"/>
                <a:ea typeface="微软雅黑" panose="020B0503020204020204" pitchFamily="34" charset="-122"/>
              </a:rPr>
              <a:t>片</a:t>
            </a:r>
            <a:r>
              <a:rPr lang="zh-CN" altLang="en-US" sz="2400" dirty="0">
                <a:solidFill>
                  <a:srgbClr val="C00000"/>
                </a:solidFill>
                <a:latin typeface="微软雅黑" panose="020B0503020204020204" pitchFamily="34" charset="-122"/>
                <a:ea typeface="微软雅黑" panose="020B0503020204020204" pitchFamily="34" charset="-122"/>
              </a:rPr>
              <a:t>内程序</a:t>
            </a:r>
            <a:r>
              <a:rPr lang="zh-CN" altLang="en-US" sz="2400" dirty="0" smtClean="0">
                <a:solidFill>
                  <a:srgbClr val="C00000"/>
                </a:solidFill>
                <a:latin typeface="微软雅黑" panose="020B0503020204020204" pitchFamily="34" charset="-122"/>
                <a:ea typeface="微软雅黑" panose="020B0503020204020204" pitchFamily="34" charset="-122"/>
              </a:rPr>
              <a:t>存储器采用</a:t>
            </a:r>
            <a:r>
              <a:rPr lang="zh-CN" altLang="en-US" sz="2400" dirty="0">
                <a:solidFill>
                  <a:srgbClr val="C00000"/>
                </a:solidFill>
                <a:latin typeface="微软雅黑" panose="020B0503020204020204" pitchFamily="34" charset="-122"/>
                <a:ea typeface="微软雅黑" panose="020B0503020204020204" pitchFamily="34" charset="-122"/>
              </a:rPr>
              <a:t>闪烁（</a:t>
            </a:r>
            <a:r>
              <a:rPr lang="en-US" altLang="zh-CN" sz="2400" dirty="0">
                <a:solidFill>
                  <a:srgbClr val="C00000"/>
                </a:solidFill>
                <a:latin typeface="微软雅黑" panose="020B0503020204020204" pitchFamily="34" charset="-122"/>
                <a:ea typeface="微软雅黑" panose="020B0503020204020204" pitchFamily="34" charset="-122"/>
              </a:rPr>
              <a:t>Flash</a:t>
            </a:r>
            <a:r>
              <a:rPr lang="zh-CN" altLang="en-US" sz="2400" dirty="0">
                <a:solidFill>
                  <a:srgbClr val="C00000"/>
                </a:solidFill>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存储器。</a:t>
            </a:r>
            <a:r>
              <a:rPr lang="zh-CN" altLang="en-US" sz="2400" dirty="0" smtClean="0">
                <a:solidFill>
                  <a:schemeClr val="tx1"/>
                </a:solidFill>
                <a:latin typeface="微软雅黑" panose="020B0503020204020204" pitchFamily="34" charset="-122"/>
                <a:ea typeface="微软雅黑" panose="020B0503020204020204" pitchFamily="34" charset="-122"/>
              </a:rPr>
              <a:t>容量</a:t>
            </a:r>
            <a:r>
              <a:rPr lang="zh-CN" altLang="en-US" sz="2400" dirty="0">
                <a:solidFill>
                  <a:schemeClr val="tx1"/>
                </a:solidFill>
                <a:latin typeface="微软雅黑" panose="020B0503020204020204" pitchFamily="34" charset="-122"/>
                <a:ea typeface="微软雅黑" panose="020B0503020204020204" pitchFamily="34" charset="-122"/>
              </a:rPr>
              <a:t>可达</a:t>
            </a:r>
            <a:r>
              <a:rPr lang="en-US" altLang="zh-CN" sz="2400" dirty="0" smtClean="0">
                <a:latin typeface="微软雅黑" panose="020B0503020204020204" pitchFamily="34" charset="-122"/>
                <a:ea typeface="微软雅黑" panose="020B0503020204020204" pitchFamily="34" charset="-122"/>
              </a:rPr>
              <a:t>128KB</a:t>
            </a:r>
            <a:r>
              <a:rPr lang="zh-CN" altLang="en-US" sz="2400" dirty="0" smtClean="0">
                <a:latin typeface="微软雅黑" panose="020B0503020204020204" pitchFamily="34" charset="-122"/>
                <a:ea typeface="微软雅黑" panose="020B0503020204020204" pitchFamily="34" charset="-122"/>
              </a:rPr>
              <a:t>，甚至更大</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solidFill>
                  <a:schemeClr val="tx1"/>
                </a:solidFill>
                <a:latin typeface="微软雅黑" panose="020B0503020204020204" pitchFamily="34" charset="-122"/>
                <a:ea typeface="微软雅黑" panose="020B0503020204020204" pitchFamily="34" charset="-122"/>
              </a:rPr>
              <a:t>。可不用外扩程序存储器，简化系统结构。</a:t>
            </a:r>
            <a:endParaRPr lang="zh-CN" altLang="en-US" sz="2400" dirty="0">
              <a:solidFill>
                <a:schemeClr val="tx1"/>
              </a:solidFill>
              <a:latin typeface="微软雅黑" panose="020B0503020204020204" pitchFamily="34" charset="-122"/>
              <a:ea typeface="微软雅黑" panose="020B0503020204020204" pitchFamily="34" charset="-122"/>
            </a:endParaRPr>
          </a:p>
          <a:p>
            <a:pPr marL="342900" indent="-342900" eaLnBrk="1" hangingPunct="1">
              <a:lnSpc>
                <a:spcPct val="1100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rPr>
              <a:t>加大</a:t>
            </a:r>
            <a:r>
              <a:rPr lang="zh-CN" altLang="en-US" sz="2400" dirty="0" smtClean="0">
                <a:solidFill>
                  <a:srgbClr val="C00000"/>
                </a:solidFill>
                <a:latin typeface="微软雅黑" panose="020B0503020204020204" pitchFamily="34" charset="-122"/>
                <a:ea typeface="微软雅黑" panose="020B0503020204020204" pitchFamily="34" charset="-122"/>
              </a:rPr>
              <a:t>数据存储器容量。</a:t>
            </a:r>
            <a:r>
              <a:rPr lang="zh-CN" altLang="en-US" sz="2400" dirty="0" smtClean="0">
                <a:solidFill>
                  <a:schemeClr val="tx1"/>
                </a:solidFill>
                <a:latin typeface="微软雅黑" panose="020B0503020204020204" pitchFamily="34" charset="-122"/>
                <a:ea typeface="微软雅黑" panose="020B0503020204020204" pitchFamily="34" charset="-122"/>
              </a:rPr>
              <a:t>例如，</a:t>
            </a:r>
            <a:r>
              <a:rPr lang="en-US" altLang="zh-CN" sz="2400" dirty="0" smtClean="0">
                <a:solidFill>
                  <a:schemeClr val="tx1"/>
                </a:solidFill>
                <a:latin typeface="微软雅黑" panose="020B0503020204020204" pitchFamily="34" charset="-122"/>
                <a:ea typeface="微软雅黑" panose="020B0503020204020204" pitchFamily="34" charset="-122"/>
              </a:rPr>
              <a:t>8</a:t>
            </a:r>
            <a:r>
              <a:rPr lang="zh-CN" altLang="en-US" sz="2400" dirty="0" smtClean="0">
                <a:solidFill>
                  <a:schemeClr val="tx1"/>
                </a:solidFill>
                <a:latin typeface="微软雅黑" panose="020B0503020204020204" pitchFamily="34" charset="-122"/>
                <a:ea typeface="微软雅黑" panose="020B0503020204020204" pitchFamily="34" charset="-122"/>
              </a:rPr>
              <a:t>位</a:t>
            </a:r>
            <a:r>
              <a:rPr lang="en-US" altLang="zh-CN" sz="2400" dirty="0" smtClean="0">
                <a:solidFill>
                  <a:schemeClr val="tx1"/>
                </a:solidFill>
                <a:latin typeface="微软雅黑" panose="020B0503020204020204" pitchFamily="34" charset="-122"/>
                <a:ea typeface="微软雅黑" panose="020B0503020204020204" pitchFamily="34" charset="-122"/>
              </a:rPr>
              <a:t>PIC18F452</a:t>
            </a:r>
            <a:r>
              <a:rPr lang="zh-CN" altLang="en-US" sz="2400" dirty="0" smtClean="0">
                <a:solidFill>
                  <a:schemeClr val="tx1"/>
                </a:solidFill>
                <a:latin typeface="微软雅黑" panose="020B0503020204020204" pitchFamily="34" charset="-122"/>
                <a:ea typeface="微软雅黑" panose="020B0503020204020204" pitchFamily="34" charset="-122"/>
              </a:rPr>
              <a:t>内部集成了</a:t>
            </a:r>
            <a:r>
              <a:rPr lang="en-US" altLang="zh-CN" sz="2400" dirty="0" smtClean="0">
                <a:solidFill>
                  <a:schemeClr val="tx1"/>
                </a:solidFill>
                <a:latin typeface="微软雅黑" panose="020B0503020204020204" pitchFamily="34" charset="-122"/>
                <a:ea typeface="微软雅黑" panose="020B0503020204020204" pitchFamily="34" charset="-122"/>
              </a:rPr>
              <a:t>4KB RAM</a:t>
            </a:r>
            <a:r>
              <a:rPr lang="zh-CN" altLang="en-US" sz="2400" dirty="0" smtClean="0">
                <a:solidFill>
                  <a:schemeClr val="tx1"/>
                </a:solidFill>
                <a:latin typeface="微软雅黑" panose="020B0503020204020204" pitchFamily="34" charset="-122"/>
                <a:ea typeface="微软雅黑" panose="020B0503020204020204" pitchFamily="34" charset="-122"/>
              </a:rPr>
              <a:t>，有些甚至可</a:t>
            </a:r>
            <a:r>
              <a:rPr lang="zh-CN" altLang="en-US" sz="2400" dirty="0">
                <a:solidFill>
                  <a:schemeClr val="tx1"/>
                </a:solidFill>
                <a:latin typeface="微软雅黑" panose="020B0503020204020204" pitchFamily="34" charset="-122"/>
                <a:ea typeface="微软雅黑" panose="020B0503020204020204" pitchFamily="34" charset="-122"/>
              </a:rPr>
              <a:t>达</a:t>
            </a:r>
            <a:r>
              <a:rPr lang="zh-CN" altLang="en-US" sz="2400" dirty="0">
                <a:latin typeface="微软雅黑" panose="020B0503020204020204" pitchFamily="34" charset="-122"/>
                <a:ea typeface="微软雅黑" panose="020B0503020204020204" pitchFamily="34" charset="-122"/>
              </a:rPr>
              <a:t>数十</a:t>
            </a:r>
            <a:r>
              <a:rPr lang="en-US" altLang="zh-CN" sz="2400" dirty="0">
                <a:latin typeface="微软雅黑" panose="020B0503020204020204" pitchFamily="34" charset="-122"/>
                <a:ea typeface="微软雅黑" panose="020B0503020204020204" pitchFamily="34" charset="-122"/>
              </a:rPr>
              <a:t>KB</a:t>
            </a:r>
            <a:r>
              <a:rPr lang="zh-CN" altLang="en-US" sz="2400" dirty="0">
                <a:solidFill>
                  <a:schemeClr val="tx1"/>
                </a:solidFill>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49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12700" y="244834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存储器的发展</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6875" y="3415453"/>
            <a:ext cx="8620125" cy="1388072"/>
          </a:xfrm>
          <a:prstGeom prst="rect">
            <a:avLst/>
          </a:prstGeom>
        </p:spPr>
        <p:txBody>
          <a:bodyPr wrap="square">
            <a:spAutoFit/>
          </a:bodyPr>
          <a:lstStyle/>
          <a:p>
            <a:pPr marL="342900" indent="-342900">
              <a:lnSpc>
                <a:spcPct val="110000"/>
              </a:lnSpc>
              <a:spcBef>
                <a:spcPts val="600"/>
              </a:spcBef>
              <a:buFont typeface="Wingdings" panose="05000000000000000000" pitchFamily="2" charset="2"/>
              <a:buChar char="Ø"/>
            </a:pPr>
            <a:r>
              <a:rPr lang="zh-CN" altLang="en-US" sz="2400" dirty="0" smtClean="0">
                <a:solidFill>
                  <a:srgbClr val="C00000"/>
                </a:solidFill>
                <a:latin typeface="微软雅黑" panose="020B0503020204020204" pitchFamily="34" charset="-122"/>
                <a:ea typeface="微软雅黑" panose="020B0503020204020204" pitchFamily="34" charset="-122"/>
              </a:rPr>
              <a:t>增加并行口</a:t>
            </a:r>
            <a:r>
              <a:rPr lang="zh-CN" altLang="en-US" sz="2400" dirty="0">
                <a:solidFill>
                  <a:srgbClr val="C00000"/>
                </a:solidFill>
                <a:latin typeface="微软雅黑" panose="020B0503020204020204" pitchFamily="34" charset="-122"/>
                <a:ea typeface="微软雅黑" panose="020B0503020204020204" pitchFamily="34" charset="-122"/>
              </a:rPr>
              <a:t>驱动</a:t>
            </a:r>
            <a:r>
              <a:rPr lang="zh-CN" altLang="en-US" sz="2400" dirty="0" smtClean="0">
                <a:solidFill>
                  <a:srgbClr val="C00000"/>
                </a:solidFill>
                <a:latin typeface="微软雅黑" panose="020B0503020204020204" pitchFamily="34" charset="-122"/>
                <a:ea typeface="微软雅黑" panose="020B0503020204020204" pitchFamily="34" charset="-122"/>
              </a:rPr>
              <a:t>能力</a:t>
            </a:r>
            <a:r>
              <a:rPr lang="zh-CN" altLang="en-US" sz="2400" dirty="0" smtClean="0">
                <a:solidFill>
                  <a:srgbClr val="C0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直接</a:t>
            </a:r>
            <a:r>
              <a:rPr lang="zh-CN" altLang="en-US" sz="2400" dirty="0">
                <a:latin typeface="微软雅黑" panose="020B0503020204020204" pitchFamily="34" charset="-122"/>
                <a:ea typeface="微软雅黑" panose="020B0503020204020204" pitchFamily="34" charset="-122"/>
              </a:rPr>
              <a:t>输出大电流和高电压，以直接驱动</a:t>
            </a:r>
            <a:r>
              <a:rPr lang="en-US" altLang="zh-CN" sz="2400" dirty="0">
                <a:latin typeface="微软雅黑" panose="020B0503020204020204" pitchFamily="34" charset="-122"/>
                <a:ea typeface="微软雅黑" panose="020B0503020204020204" pitchFamily="34" charset="-122"/>
              </a:rPr>
              <a:t>LED</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VFD</a:t>
            </a:r>
            <a:r>
              <a:rPr lang="zh-CN" altLang="en-US" sz="2400" dirty="0">
                <a:latin typeface="微软雅黑" panose="020B0503020204020204" pitchFamily="34" charset="-122"/>
                <a:ea typeface="微软雅黑" panose="020B0503020204020204" pitchFamily="34" charset="-122"/>
              </a:rPr>
              <a:t>（荧光显示器</a:t>
            </a:r>
            <a:r>
              <a:rPr lang="zh-CN" altLang="en-US" sz="2400" dirty="0" smtClean="0">
                <a:latin typeface="微软雅黑" panose="020B0503020204020204" pitchFamily="34" charset="-122"/>
                <a:ea typeface="微软雅黑" panose="020B0503020204020204" pitchFamily="34" charset="-122"/>
              </a:rPr>
              <a:t>），减少</a:t>
            </a:r>
            <a:r>
              <a:rPr lang="zh-CN" altLang="en-US" sz="2400" dirty="0">
                <a:latin typeface="微软雅黑" panose="020B0503020204020204" pitchFamily="34" charset="-122"/>
                <a:ea typeface="微软雅黑" panose="020B0503020204020204" pitchFamily="34" charset="-122"/>
              </a:rPr>
              <a:t>外部驱动</a:t>
            </a:r>
            <a:r>
              <a:rPr lang="zh-CN" altLang="en-US" sz="2400" dirty="0" smtClean="0">
                <a:latin typeface="微软雅黑" panose="020B0503020204020204" pitchFamily="34" charset="-122"/>
                <a:ea typeface="微软雅黑" panose="020B0503020204020204" pitchFamily="34" charset="-122"/>
              </a:rPr>
              <a:t>芯片。</a:t>
            </a:r>
            <a:endParaRPr lang="zh-CN" altLang="en-US" sz="2400" dirty="0">
              <a:latin typeface="微软雅黑" panose="020B0503020204020204" pitchFamily="34" charset="-122"/>
              <a:ea typeface="微软雅黑" panose="020B0503020204020204" pitchFamily="34" charset="-122"/>
            </a:endParaRPr>
          </a:p>
          <a:p>
            <a:pPr marL="342900" indent="-342900">
              <a:lnSpc>
                <a:spcPct val="1100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rPr>
              <a:t>设置</a:t>
            </a:r>
            <a:r>
              <a:rPr lang="zh-CN" altLang="en-US" sz="2400" dirty="0" smtClean="0">
                <a:solidFill>
                  <a:srgbClr val="C00000"/>
                </a:solidFill>
                <a:latin typeface="微软雅黑" panose="020B0503020204020204" pitchFamily="34" charset="-122"/>
                <a:ea typeface="微软雅黑" panose="020B0503020204020204" pitchFamily="34" charset="-122"/>
              </a:rPr>
              <a:t>特殊串行口功能</a:t>
            </a:r>
            <a:r>
              <a:rPr lang="zh-CN" altLang="en-US" sz="2400" dirty="0" smtClean="0">
                <a:solidFill>
                  <a:srgbClr val="C0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方便构成</a:t>
            </a:r>
            <a:r>
              <a:rPr lang="zh-CN" altLang="en-US" sz="2400" dirty="0">
                <a:latin typeface="微软雅黑" panose="020B0503020204020204" pitchFamily="34" charset="-122"/>
                <a:ea typeface="微软雅黑" panose="020B0503020204020204" pitchFamily="34" charset="-122"/>
              </a:rPr>
              <a:t>分布式、网络化</a:t>
            </a:r>
            <a:r>
              <a:rPr lang="zh-CN" altLang="en-US" sz="2400" dirty="0" smtClean="0">
                <a:latin typeface="微软雅黑" panose="020B0503020204020204" pitchFamily="34" charset="-122"/>
                <a:ea typeface="微软雅黑" panose="020B0503020204020204" pitchFamily="34" charset="-122"/>
              </a:rPr>
              <a:t>系统。</a:t>
            </a:r>
            <a:endParaRPr lang="zh-CN" altLang="en-US" sz="2400" dirty="0">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25400" y="2927720"/>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内部</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口的改进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975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12700" y="244834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存储器的发展</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6875" y="3957954"/>
            <a:ext cx="8620125" cy="904863"/>
          </a:xfrm>
          <a:prstGeom prst="rect">
            <a:avLst/>
          </a:prstGeom>
        </p:spPr>
        <p:txBody>
          <a:bodyPr wrap="square">
            <a:spAutoFit/>
          </a:bodyPr>
          <a:lstStyle/>
          <a:p>
            <a:pPr marL="342900" indent="-342900">
              <a:lnSpc>
                <a:spcPct val="110000"/>
              </a:lnSpc>
              <a:spcBef>
                <a:spcPts val="600"/>
              </a:spcBef>
              <a:buFont typeface="Wingdings" panose="05000000000000000000" pitchFamily="2" charset="2"/>
              <a:buChar char="Ø"/>
            </a:pPr>
            <a:r>
              <a:rPr lang="zh-CN" altLang="en-US" sz="2400" dirty="0" smtClean="0">
                <a:solidFill>
                  <a:srgbClr val="C00000"/>
                </a:solidFill>
                <a:latin typeface="微软雅黑" panose="020B0503020204020204" pitchFamily="34" charset="-122"/>
                <a:ea typeface="微软雅黑" panose="020B0503020204020204" pitchFamily="34" charset="-122"/>
              </a:rPr>
              <a:t>采用</a:t>
            </a:r>
            <a:r>
              <a:rPr lang="en-US" altLang="zh-CN" sz="2400" dirty="0" smtClean="0">
                <a:solidFill>
                  <a:srgbClr val="C00000"/>
                </a:solidFill>
                <a:latin typeface="微软雅黑" panose="020B0503020204020204" pitchFamily="34" charset="-122"/>
                <a:ea typeface="微软雅黑" panose="020B0503020204020204" pitchFamily="34" charset="-122"/>
              </a:rPr>
              <a:t>CMOS</a:t>
            </a:r>
            <a:r>
              <a:rPr lang="zh-CN" altLang="en-US" sz="2400" dirty="0" smtClean="0">
                <a:solidFill>
                  <a:srgbClr val="C00000"/>
                </a:solidFill>
                <a:latin typeface="微软雅黑" panose="020B0503020204020204" pitchFamily="34" charset="-122"/>
                <a:ea typeface="微软雅黑" panose="020B0503020204020204" pitchFamily="34" charset="-122"/>
              </a:rPr>
              <a:t>工艺</a:t>
            </a:r>
            <a:r>
              <a:rPr lang="zh-CN" altLang="en-US" sz="2400" dirty="0">
                <a:solidFill>
                  <a:srgbClr val="C0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功耗小，有多种</a:t>
            </a:r>
            <a:r>
              <a:rPr lang="zh-CN" altLang="en-US" sz="2400" dirty="0">
                <a:latin typeface="微软雅黑" panose="020B0503020204020204" pitchFamily="34" charset="-122"/>
                <a:ea typeface="微软雅黑" panose="020B0503020204020204" pitchFamily="34" charset="-122"/>
              </a:rPr>
              <a:t>节电工作</a:t>
            </a:r>
            <a:r>
              <a:rPr lang="zh-CN" altLang="en-US" sz="2400" dirty="0" smtClean="0">
                <a:latin typeface="微软雅黑" panose="020B0503020204020204" pitchFamily="34" charset="-122"/>
                <a:ea typeface="微软雅黑" panose="020B0503020204020204" pitchFamily="34" charset="-122"/>
              </a:rPr>
              <a:t>方式，消耗</a:t>
            </a:r>
            <a:r>
              <a:rPr lang="zh-CN" altLang="en-US" sz="2400" dirty="0">
                <a:latin typeface="微软雅黑" panose="020B0503020204020204" pitchFamily="34" charset="-122"/>
                <a:ea typeface="微软雅黑" panose="020B0503020204020204" pitchFamily="34" charset="-122"/>
              </a:rPr>
              <a:t>电流</a:t>
            </a:r>
            <a:r>
              <a:rPr lang="en-US" altLang="zh-CN" sz="2400" dirty="0">
                <a:latin typeface="微软雅黑" panose="020B0503020204020204" pitchFamily="34" charset="-122"/>
                <a:ea typeface="微软雅黑" panose="020B0503020204020204" pitchFamily="34" charset="-122"/>
              </a:rPr>
              <a:t>µA</a:t>
            </a:r>
            <a:r>
              <a:rPr lang="zh-CN" altLang="en-US" sz="2400" dirty="0">
                <a:latin typeface="微软雅黑" panose="020B0503020204020204" pitchFamily="34" charset="-122"/>
                <a:ea typeface="微软雅黑" panose="020B0503020204020204" pitchFamily="34" charset="-122"/>
              </a:rPr>
              <a:t>或</a:t>
            </a:r>
            <a:r>
              <a:rPr lang="en-US" altLang="zh-CN" sz="2400" dirty="0" err="1">
                <a:latin typeface="微软雅黑" panose="020B0503020204020204" pitchFamily="34" charset="-122"/>
                <a:ea typeface="微软雅黑" panose="020B0503020204020204" pitchFamily="34" charset="-122"/>
              </a:rPr>
              <a:t>nA</a:t>
            </a:r>
            <a:r>
              <a:rPr lang="zh-CN" altLang="en-US" sz="2400" dirty="0">
                <a:latin typeface="微软雅黑" panose="020B0503020204020204" pitchFamily="34" charset="-122"/>
                <a:ea typeface="微软雅黑" panose="020B0503020204020204" pitchFamily="34" charset="-122"/>
              </a:rPr>
              <a:t>量级</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25400" y="2927720"/>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内部</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口的改进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25400" y="3416446"/>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低功耗化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449667" y="4761274"/>
            <a:ext cx="2514539" cy="1677875"/>
          </a:xfrm>
          <a:prstGeom prst="rect">
            <a:avLst/>
          </a:prstGeom>
        </p:spPr>
      </p:pic>
    </p:spTree>
    <p:extLst>
      <p:ext uri="{BB962C8B-B14F-4D97-AF65-F5344CB8AC3E}">
        <p14:creationId xmlns:p14="http://schemas.microsoft.com/office/powerpoint/2010/main" val="138011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12700" y="244834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存储器的发展</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6875" y="4411484"/>
            <a:ext cx="8620125" cy="904863"/>
          </a:xfrm>
          <a:prstGeom prst="rect">
            <a:avLst/>
          </a:prstGeom>
        </p:spPr>
        <p:txBody>
          <a:bodyPr wrap="square">
            <a:spAutoFit/>
          </a:bodyPr>
          <a:lstStyle/>
          <a:p>
            <a:pPr marL="342900" indent="-342900">
              <a:lnSpc>
                <a:spcPct val="1100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rPr>
              <a:t>系统的单片化。</a:t>
            </a:r>
            <a:r>
              <a:rPr lang="zh-CN" altLang="en-US" sz="2400" dirty="0" smtClean="0">
                <a:latin typeface="微软雅黑" panose="020B0503020204020204" pitchFamily="34" charset="-122"/>
                <a:ea typeface="微软雅黑" panose="020B0503020204020204" pitchFamily="34" charset="-122"/>
              </a:rPr>
              <a:t>集成度</a:t>
            </a:r>
            <a:r>
              <a:rPr lang="zh-CN" altLang="en-US" sz="2400" dirty="0">
                <a:latin typeface="微软雅黑" panose="020B0503020204020204" pitchFamily="34" charset="-122"/>
                <a:ea typeface="微软雅黑" panose="020B0503020204020204" pitchFamily="34" charset="-122"/>
              </a:rPr>
              <a:t>不断提高，把众多的外围功能部件集成在片内，实现系统的单片</a:t>
            </a:r>
            <a:r>
              <a:rPr lang="zh-CN" altLang="en-US" sz="2400" dirty="0" smtClean="0">
                <a:latin typeface="微软雅黑" panose="020B0503020204020204" pitchFamily="34" charset="-122"/>
                <a:ea typeface="微软雅黑" panose="020B0503020204020204" pitchFamily="34" charset="-122"/>
              </a:rPr>
              <a:t>化。</a:t>
            </a:r>
            <a:endParaRPr lang="zh-CN" altLang="en-US" sz="2400" dirty="0">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25400" y="2927720"/>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内部</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口的改进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25400" y="3416446"/>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低功耗化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0"/>
          <p:cNvSpPr>
            <a:spLocks noChangeArrowheads="1"/>
          </p:cNvSpPr>
          <p:nvPr/>
        </p:nvSpPr>
        <p:spPr bwMode="auto">
          <a:xfrm>
            <a:off x="-44052" y="389581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外围部件内装化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663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的发展历程与</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趋势</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396875" y="908720"/>
            <a:ext cx="6788947"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发展趋势：</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778175" y="1450762"/>
            <a:ext cx="8520281" cy="492443"/>
          </a:xfrm>
          <a:prstGeom prst="rect">
            <a:avLst/>
          </a:prstGeom>
        </p:spPr>
        <p:txBody>
          <a:bodyPr wrap="none">
            <a:spAutoFit/>
          </a:bodyPr>
          <a:lstStyle/>
          <a:p>
            <a:pPr>
              <a:lnSpc>
                <a:spcPct val="100000"/>
              </a:lnSpc>
              <a:spcBef>
                <a:spcPts val="600"/>
              </a:spcBef>
              <a:buClr>
                <a:srgbClr val="FF0000"/>
              </a:buClr>
              <a:buSzPct val="100000"/>
              <a:buNone/>
            </a:pP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向高性能</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存储大容量</a:t>
            </a:r>
            <a:r>
              <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外围电路内装</a:t>
            </a:r>
            <a:r>
              <a:rPr lang="zh-CN" altLang="en-US" sz="26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r>
              <a:rPr lang="zh-CN" altLang="en-US" sz="26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等方面发展。</a:t>
            </a:r>
            <a:endParaRPr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0" y="1943205"/>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CPU</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0"/>
          <p:cNvSpPr>
            <a:spLocks noChangeArrowheads="1"/>
          </p:cNvSpPr>
          <p:nvPr/>
        </p:nvSpPr>
        <p:spPr bwMode="auto">
          <a:xfrm>
            <a:off x="-12700" y="244834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存储器的发展</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96875" y="4811752"/>
            <a:ext cx="8620125" cy="1107996"/>
          </a:xfrm>
          <a:prstGeom prst="rect">
            <a:avLst/>
          </a:prstGeom>
        </p:spPr>
        <p:txBody>
          <a:bodyPr wrap="square">
            <a:spAutoFit/>
          </a:bodyPr>
          <a:lstStyle/>
          <a:p>
            <a:pPr marL="342900" indent="-342900">
              <a:lnSpc>
                <a:spcPct val="110000"/>
              </a:lnSpc>
              <a:spcBef>
                <a:spcPts val="600"/>
              </a:spcBef>
              <a:buFont typeface="Wingdings" panose="05000000000000000000" pitchFamily="2" charset="2"/>
              <a:buChar char="Ø"/>
            </a:pPr>
            <a:r>
              <a:rPr lang="zh-CN" altLang="en-US" sz="2000" dirty="0" smtClean="0">
                <a:solidFill>
                  <a:srgbClr val="C00000"/>
                </a:solidFill>
                <a:latin typeface="微软雅黑" panose="020B0503020204020204" pitchFamily="34" charset="-122"/>
                <a:ea typeface="微软雅黑" panose="020B0503020204020204" pitchFamily="34" charset="-122"/>
              </a:rPr>
              <a:t>支持在线编程。</a:t>
            </a:r>
            <a:r>
              <a:rPr lang="zh-CN" altLang="en-US" sz="2000" dirty="0" smtClean="0">
                <a:latin typeface="微软雅黑" panose="020B0503020204020204" pitchFamily="34" charset="-122"/>
                <a:ea typeface="微软雅黑" panose="020B0503020204020204" pitchFamily="34" charset="-122"/>
              </a:rPr>
              <a:t>可</a:t>
            </a:r>
            <a:r>
              <a:rPr lang="zh-CN" altLang="en-US" sz="2000" dirty="0" smtClean="0">
                <a:solidFill>
                  <a:srgbClr val="0000FF"/>
                </a:solidFill>
                <a:latin typeface="微软雅黑" panose="020B0503020204020204" pitchFamily="34" charset="-122"/>
                <a:ea typeface="微软雅黑" panose="020B0503020204020204" pitchFamily="34" charset="-122"/>
              </a:rPr>
              <a:t>在系统（</a:t>
            </a:r>
            <a:r>
              <a:rPr lang="en-US" altLang="zh-CN" sz="2000" dirty="0" smtClean="0">
                <a:solidFill>
                  <a:srgbClr val="0000FF"/>
                </a:solidFill>
                <a:latin typeface="微软雅黑" panose="020B0503020204020204" pitchFamily="34" charset="-122"/>
                <a:ea typeface="微软雅黑" panose="020B0503020204020204" pitchFamily="34" charset="-122"/>
              </a:rPr>
              <a:t>ISP</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编程，通过一根下载线，直接将</a:t>
            </a:r>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机上程序代码写入</a:t>
            </a:r>
            <a:r>
              <a:rPr lang="en-US" altLang="zh-CN" sz="2000" dirty="0" smtClean="0">
                <a:latin typeface="微软雅黑" panose="020B0503020204020204" pitchFamily="34" charset="-122"/>
                <a:ea typeface="微软雅黑" panose="020B0503020204020204" pitchFamily="34" charset="-122"/>
              </a:rPr>
              <a:t>Flash</a:t>
            </a:r>
            <a:r>
              <a:rPr lang="zh-CN" altLang="en-US" sz="2000" dirty="0" smtClean="0">
                <a:latin typeface="微软雅黑" panose="020B0503020204020204" pitchFamily="34" charset="-122"/>
                <a:ea typeface="微软雅黑" panose="020B0503020204020204" pitchFamily="34" charset="-122"/>
              </a:rPr>
              <a:t>内；或</a:t>
            </a:r>
            <a:r>
              <a:rPr lang="zh-CN" altLang="en-US" sz="2000" dirty="0">
                <a:solidFill>
                  <a:srgbClr val="0000FF"/>
                </a:solidFill>
                <a:latin typeface="微软雅黑" panose="020B0503020204020204" pitchFamily="34" charset="-122"/>
                <a:ea typeface="微软雅黑" panose="020B0503020204020204" pitchFamily="34" charset="-122"/>
              </a:rPr>
              <a:t>在应用（</a:t>
            </a:r>
            <a:r>
              <a:rPr lang="en-US" altLang="zh-CN" sz="2000" dirty="0">
                <a:solidFill>
                  <a:srgbClr val="0000FF"/>
                </a:solidFill>
                <a:latin typeface="微软雅黑" panose="020B0503020204020204" pitchFamily="34" charset="-122"/>
                <a:ea typeface="微软雅黑" panose="020B0503020204020204" pitchFamily="34" charset="-122"/>
              </a:rPr>
              <a:t>IAP</a:t>
            </a:r>
            <a:r>
              <a:rPr lang="zh-CN" altLang="en-US" sz="2000" dirty="0" smtClean="0">
                <a:solidFill>
                  <a:srgbClr val="0000FF"/>
                </a:solidFill>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编程，在线升级或销毁单片机中应用程序。</a:t>
            </a:r>
            <a:endParaRPr lang="zh-CN" altLang="en-US" sz="2000" dirty="0">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25400" y="2927720"/>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内部</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口的改进</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25400" y="3416446"/>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低功耗化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0"/>
          <p:cNvSpPr>
            <a:spLocks noChangeArrowheads="1"/>
          </p:cNvSpPr>
          <p:nvPr/>
        </p:nvSpPr>
        <p:spPr bwMode="auto">
          <a:xfrm>
            <a:off x="-44052" y="3895818"/>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外围部件内装化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10"/>
          <p:cNvSpPr>
            <a:spLocks noChangeArrowheads="1"/>
          </p:cNvSpPr>
          <p:nvPr/>
        </p:nvSpPr>
        <p:spPr bwMode="auto">
          <a:xfrm>
            <a:off x="-50004" y="4361586"/>
            <a:ext cx="682704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2800"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编程及仿真的简单化</a:t>
            </a:r>
            <a:endParaRPr lang="zh-CN" altLang="en-US" sz="280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 name="Picture 2"/>
          <p:cNvPicPr>
            <a:picLocks noChangeAspect="1" noChangeArrowheads="1"/>
          </p:cNvPicPr>
          <p:nvPr/>
        </p:nvPicPr>
        <p:blipFill>
          <a:blip r:embed="rId2">
            <a:duotone>
              <a:prstClr val="black"/>
              <a:srgbClr val="D9C3A5">
                <a:tint val="50000"/>
                <a:satMod val="180000"/>
              </a:srgbClr>
            </a:duotone>
            <a:lum contrast="9000"/>
            <a:extLst>
              <a:ext uri="{28A0092B-C50C-407E-A947-70E740481C1C}">
                <a14:useLocalDpi xmlns:a14="http://schemas.microsoft.com/office/drawing/2010/main" val="0"/>
              </a:ext>
            </a:extLst>
          </a:blip>
          <a:srcRect/>
          <a:stretch>
            <a:fillRect/>
          </a:stretch>
        </p:blipFill>
        <p:spPr bwMode="auto">
          <a:xfrm>
            <a:off x="5112834" y="2648904"/>
            <a:ext cx="3557145" cy="968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2840730" y="5648549"/>
            <a:ext cx="3557145" cy="968098"/>
            <a:chOff x="2840730" y="5648549"/>
            <a:chExt cx="3557145" cy="968098"/>
          </a:xfrm>
        </p:grpSpPr>
        <p:grpSp>
          <p:nvGrpSpPr>
            <p:cNvPr id="23" name="组合 22"/>
            <p:cNvGrpSpPr/>
            <p:nvPr/>
          </p:nvGrpSpPr>
          <p:grpSpPr>
            <a:xfrm>
              <a:off x="2840730" y="5648549"/>
              <a:ext cx="3557145" cy="968098"/>
              <a:chOff x="3791348" y="5642357"/>
              <a:chExt cx="3557145" cy="968098"/>
            </a:xfrm>
          </p:grpSpPr>
          <p:pic>
            <p:nvPicPr>
              <p:cNvPr id="16" name="Picture 2"/>
              <p:cNvPicPr>
                <a:picLocks noChangeAspect="1" noChangeArrowheads="1"/>
              </p:cNvPicPr>
              <p:nvPr/>
            </p:nvPicPr>
            <p:blipFill>
              <a:blip r:embed="rId2">
                <a:duotone>
                  <a:prstClr val="black"/>
                  <a:srgbClr val="D9C3A5">
                    <a:tint val="50000"/>
                    <a:satMod val="180000"/>
                  </a:srgbClr>
                </a:duotone>
                <a:lum contrast="9000"/>
                <a:extLst>
                  <a:ext uri="{28A0092B-C50C-407E-A947-70E740481C1C}">
                    <a14:useLocalDpi xmlns:a14="http://schemas.microsoft.com/office/drawing/2010/main" val="0"/>
                  </a:ext>
                </a:extLst>
              </a:blip>
              <a:srcRect/>
              <a:stretch>
                <a:fillRect/>
              </a:stretch>
            </p:blipFill>
            <p:spPr bwMode="auto">
              <a:xfrm>
                <a:off x="3791348" y="5642357"/>
                <a:ext cx="3557145" cy="968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文本框 18"/>
              <p:cNvSpPr txBox="1"/>
              <p:nvPr/>
            </p:nvSpPr>
            <p:spPr>
              <a:xfrm>
                <a:off x="3947308" y="5855743"/>
                <a:ext cx="751437" cy="261610"/>
              </a:xfrm>
              <a:prstGeom prst="rect">
                <a:avLst/>
              </a:prstGeom>
              <a:noFill/>
            </p:spPr>
            <p:txBody>
              <a:bodyPr wrap="square" rtlCol="0">
                <a:spAutoFit/>
              </a:bodyPr>
              <a:lstStyle/>
              <a:p>
                <a:pPr algn="ctr"/>
                <a:r>
                  <a:rPr lang="zh-CN" altLang="en-US" sz="1100" dirty="0" smtClean="0">
                    <a:latin typeface="微软雅黑" panose="020B0503020204020204" pitchFamily="34" charset="-122"/>
                    <a:ea typeface="微软雅黑" panose="020B0503020204020204" pitchFamily="34" charset="-122"/>
                  </a:rPr>
                  <a:t>仿真软件</a:t>
                </a:r>
                <a:endParaRPr lang="zh-CN" altLang="en-US" sz="11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791348" y="5642357"/>
                <a:ext cx="2437436" cy="968098"/>
              </a:xfrm>
              <a:prstGeom prst="rect">
                <a:avLst/>
              </a:prstGeom>
              <a:noFill/>
              <a:ln w="19050">
                <a:solidFill>
                  <a:schemeClr val="tx1"/>
                </a:solidFill>
                <a:prstDash val="dash"/>
              </a:ln>
            </p:spPr>
            <p:txBody>
              <a:bodyPr wrap="square" rtlCol="0">
                <a:spAutoFit/>
              </a:bodyPr>
              <a:lstStyle/>
              <a:p>
                <a:endParaRPr lang="zh-CN" altLang="en-US" dirty="0"/>
              </a:p>
            </p:txBody>
          </p:sp>
          <p:sp>
            <p:nvSpPr>
              <p:cNvPr id="22" name="文本框 21"/>
              <p:cNvSpPr txBox="1"/>
              <p:nvPr/>
            </p:nvSpPr>
            <p:spPr>
              <a:xfrm>
                <a:off x="6138290" y="6179568"/>
                <a:ext cx="598392" cy="253916"/>
              </a:xfrm>
              <a:prstGeom prst="rect">
                <a:avLst/>
              </a:prstGeom>
              <a:noFill/>
            </p:spPr>
            <p:txBody>
              <a:bodyPr wrap="square" rtlCol="0">
                <a:spAutoFit/>
              </a:bodyPr>
              <a:lstStyle/>
              <a:p>
                <a:pPr algn="ctr"/>
                <a:r>
                  <a:rPr lang="zh-CN" altLang="en-US" sz="1050" dirty="0" smtClean="0">
                    <a:latin typeface="微软雅黑" panose="020B0503020204020204" pitchFamily="34" charset="-122"/>
                    <a:ea typeface="微软雅黑" panose="020B0503020204020204" pitchFamily="34" charset="-122"/>
                  </a:rPr>
                  <a:t>编程器</a:t>
                </a:r>
                <a:endParaRPr lang="zh-CN" altLang="en-US" sz="105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3904087" y="5667523"/>
              <a:ext cx="167395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“虚拟单片机”</a:t>
              </a: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455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943275" y="905364"/>
            <a:ext cx="7175406" cy="40949"/>
            <a:chOff x="952901" y="777198"/>
            <a:chExt cx="7175406" cy="40949"/>
          </a:xfrm>
        </p:grpSpPr>
        <p:cxnSp>
          <p:nvCxnSpPr>
            <p:cNvPr id="19" name="直接连接符 18"/>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21" name="矩形 20"/>
          <p:cNvSpPr/>
          <p:nvPr/>
        </p:nvSpPr>
        <p:spPr>
          <a:xfrm>
            <a:off x="2889604" y="197478"/>
            <a:ext cx="3672800" cy="664284"/>
          </a:xfrm>
          <a:prstGeom prst="rect">
            <a:avLst/>
          </a:prstGeom>
        </p:spPr>
        <p:txBody>
          <a:bodyPr wrap="none">
            <a:spAutoFit/>
          </a:bodyPr>
          <a:lstStyle/>
          <a:p>
            <a:pPr marL="566738" lvl="0"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单片机概述   </a:t>
            </a:r>
          </a:p>
        </p:txBody>
      </p:sp>
      <p:sp>
        <p:nvSpPr>
          <p:cNvPr id="34" name="五边形 33"/>
          <p:cNvSpPr/>
          <p:nvPr/>
        </p:nvSpPr>
        <p:spPr bwMode="auto">
          <a:xfrm>
            <a:off x="1770410" y="144231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35" name="AutoShape 15"/>
          <p:cNvSpPr>
            <a:spLocks noChangeArrowheads="1"/>
          </p:cNvSpPr>
          <p:nvPr/>
        </p:nvSpPr>
        <p:spPr bwMode="auto">
          <a:xfrm>
            <a:off x="2800764" y="142803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单片机简介</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36" name="五边形 35"/>
          <p:cNvSpPr/>
          <p:nvPr/>
        </p:nvSpPr>
        <p:spPr bwMode="auto">
          <a:xfrm>
            <a:off x="1756045" y="2073480"/>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37" name="AutoShape 15"/>
          <p:cNvSpPr>
            <a:spLocks noChangeArrowheads="1"/>
          </p:cNvSpPr>
          <p:nvPr/>
        </p:nvSpPr>
        <p:spPr bwMode="auto">
          <a:xfrm>
            <a:off x="2800045" y="2096526"/>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单片机的发展历程与趋势</a:t>
            </a:r>
          </a:p>
        </p:txBody>
      </p:sp>
      <p:sp>
        <p:nvSpPr>
          <p:cNvPr id="38" name="五边形 37"/>
          <p:cNvSpPr/>
          <p:nvPr/>
        </p:nvSpPr>
        <p:spPr bwMode="auto">
          <a:xfrm>
            <a:off x="1756045" y="2775109"/>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39" name="AutoShape 15"/>
          <p:cNvSpPr>
            <a:spLocks noChangeArrowheads="1"/>
          </p:cNvSpPr>
          <p:nvPr/>
        </p:nvSpPr>
        <p:spPr bwMode="auto">
          <a:xfrm>
            <a:off x="2800045" y="2760824"/>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C00000"/>
                </a:solidFill>
                <a:latin typeface="黑体" panose="02010609060101010101" pitchFamily="49" charset="-122"/>
                <a:ea typeface="黑体" panose="02010609060101010101" pitchFamily="49" charset="-122"/>
              </a:rPr>
              <a:t>单片机的特点及应用领域</a:t>
            </a:r>
          </a:p>
        </p:txBody>
      </p:sp>
      <p:sp>
        <p:nvSpPr>
          <p:cNvPr id="40" name="五边形 39"/>
          <p:cNvSpPr/>
          <p:nvPr/>
        </p:nvSpPr>
        <p:spPr bwMode="auto">
          <a:xfrm>
            <a:off x="1756045" y="343940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1.4</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41" name="AutoShape 15"/>
          <p:cNvSpPr>
            <a:spLocks noChangeArrowheads="1"/>
          </p:cNvSpPr>
          <p:nvPr/>
        </p:nvSpPr>
        <p:spPr bwMode="auto">
          <a:xfrm>
            <a:off x="2800045" y="342512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单片机主要产品简介</a:t>
            </a:r>
          </a:p>
        </p:txBody>
      </p:sp>
      <p:sp>
        <p:nvSpPr>
          <p:cNvPr id="42" name="五边形 41"/>
          <p:cNvSpPr/>
          <p:nvPr/>
        </p:nvSpPr>
        <p:spPr bwMode="auto">
          <a:xfrm>
            <a:off x="1768745" y="4113794"/>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1.5</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43" name="AutoShape 15"/>
          <p:cNvSpPr>
            <a:spLocks noChangeArrowheads="1"/>
          </p:cNvSpPr>
          <p:nvPr/>
        </p:nvSpPr>
        <p:spPr bwMode="auto">
          <a:xfrm>
            <a:off x="2812745" y="4099509"/>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a:solidFill>
                  <a:srgbClr val="002060"/>
                </a:solidFill>
                <a:latin typeface="黑体" panose="02010609060101010101" pitchFamily="49" charset="-122"/>
                <a:ea typeface="黑体" panose="02010609060101010101" pitchFamily="49" charset="-122"/>
              </a:rPr>
              <a:t>单片机应用系统的设计</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89462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2691076" y="281833"/>
            <a:ext cx="3888432" cy="601900"/>
          </a:xfrm>
          <a:prstGeom prst="flowChartAlternateProcess">
            <a:avLst/>
          </a:prstGeom>
          <a:gradFill rotWithShape="1">
            <a:gsLst>
              <a:gs pos="0">
                <a:schemeClr val="accent2"/>
              </a:gs>
              <a:gs pos="50000">
                <a:sysClr val="window" lastClr="FFFFFF"/>
              </a:gs>
              <a:gs pos="100000">
                <a:schemeClr val="accent2"/>
              </a:gs>
            </a:gsLst>
            <a:lin ang="5400000" scaled="1"/>
          </a:gradFill>
          <a:ln w="12700">
            <a:solidFill>
              <a:srgbClr val="0F6FC6">
                <a:lumMod val="60000"/>
                <a:lumOff val="40000"/>
              </a:srgbClr>
            </a:solidFill>
            <a:miter lim="800000"/>
            <a:headEnd/>
            <a:tailEnd/>
          </a:ln>
          <a:effectLst/>
          <a:extLst/>
        </p:spPr>
        <p:txBody>
          <a:bodyPr wrap="none" anchor="ctr"/>
          <a:lstStyle/>
          <a:p>
            <a:pPr lvl="0" algn="ctr" eaLnBrk="1" fontAlgn="auto" hangingPunct="1">
              <a:lnSpc>
                <a:spcPct val="100000"/>
              </a:lnSpc>
              <a:spcBef>
                <a:spcPct val="0"/>
              </a:spcBef>
              <a:spcAft>
                <a:spcPts val="0"/>
              </a:spcAft>
              <a:buNone/>
              <a:defRPr/>
            </a:pP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rPr>
              <a:t>怎样学好单片机？</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5"/>
          <p:cNvSpPr>
            <a:spLocks noChangeArrowheads="1"/>
          </p:cNvSpPr>
          <p:nvPr/>
        </p:nvSpPr>
        <p:spPr bwMode="auto">
          <a:xfrm>
            <a:off x="334225" y="918862"/>
            <a:ext cx="8602133" cy="55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10000"/>
              </a:lnSpc>
              <a:spcBef>
                <a:spcPct val="25000"/>
              </a:spcBef>
              <a:spcAft>
                <a:spcPct val="0"/>
              </a:spcAft>
            </a:pPr>
            <a:r>
              <a:rPr lang="zh-CN" altLang="en-US" sz="2600" b="1" dirty="0">
                <a:solidFill>
                  <a:srgbClr val="C00000"/>
                </a:solidFill>
                <a:latin typeface="微软雅黑" panose="020B0503020204020204" pitchFamily="34" charset="-122"/>
                <a:ea typeface="微软雅黑" panose="020B0503020204020204" pitchFamily="34" charset="-122"/>
              </a:rPr>
              <a:t>深刻掌握单片机的硬件结构</a:t>
            </a:r>
          </a:p>
          <a:p>
            <a:pPr fontAlgn="base">
              <a:lnSpc>
                <a:spcPct val="110000"/>
              </a:lnSpc>
              <a:spcBef>
                <a:spcPct val="25000"/>
              </a:spcBef>
              <a:spcAft>
                <a:spcPct val="0"/>
              </a:spcAft>
              <a:buFontTx/>
              <a:buNone/>
            </a:pPr>
            <a:r>
              <a:rPr lang="zh-CN" altLang="en-US"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RAM</a:t>
            </a:r>
            <a:r>
              <a:rPr lang="zh-CN" altLang="en-US"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、定时器、并行口、串行口、中断系统，以及特殊功能寄存器</a:t>
            </a:r>
            <a:r>
              <a:rPr lang="en-US" altLang="zh-CN"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SFR</a:t>
            </a:r>
            <a:r>
              <a:rPr lang="zh-CN" altLang="en-US"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lnSpc>
                <a:spcPct val="110000"/>
              </a:lnSpc>
              <a:spcBef>
                <a:spcPts val="0"/>
              </a:spcBef>
              <a:spcAft>
                <a:spcPct val="0"/>
              </a:spcAft>
              <a:buFontTx/>
              <a:buNone/>
            </a:pPr>
            <a:r>
              <a:rPr lang="en-US" altLang="zh-CN"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坚持认真听课、课后复习</a:t>
            </a:r>
            <a:endPar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fontAlgn="base">
              <a:lnSpc>
                <a:spcPct val="110000"/>
              </a:lnSpc>
              <a:spcBef>
                <a:spcPts val="0"/>
              </a:spcBef>
              <a:spcAft>
                <a:spcPct val="0"/>
              </a:spcAft>
              <a:buFontTx/>
              <a:buNone/>
            </a:pPr>
            <a:r>
              <a:rPr lang="en-US" altLang="zh-CN"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自觉完成章节自查作业</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a:p>
            <a:pPr fontAlgn="base">
              <a:lnSpc>
                <a:spcPct val="110000"/>
              </a:lnSpc>
              <a:spcBef>
                <a:spcPts val="600"/>
              </a:spcBef>
              <a:spcAft>
                <a:spcPct val="0"/>
              </a:spcAft>
            </a:pPr>
            <a:r>
              <a:rPr lang="zh-CN" altLang="en-US" sz="2600" b="1" dirty="0">
                <a:solidFill>
                  <a:srgbClr val="C00000"/>
                </a:solidFill>
                <a:latin typeface="微软雅黑" panose="020B0503020204020204" pitchFamily="34" charset="-122"/>
                <a:ea typeface="微软雅黑" panose="020B0503020204020204" pitchFamily="34" charset="-122"/>
              </a:rPr>
              <a:t>熟练</a:t>
            </a:r>
            <a:r>
              <a:rPr lang="zh-CN" altLang="en-US" sz="2600" b="1" dirty="0" smtClean="0">
                <a:solidFill>
                  <a:srgbClr val="C00000"/>
                </a:solidFill>
                <a:latin typeface="微软雅黑" panose="020B0503020204020204" pitchFamily="34" charset="-122"/>
                <a:ea typeface="微软雅黑" panose="020B0503020204020204" pitchFamily="34" charset="-122"/>
              </a:rPr>
              <a:t>掌握</a:t>
            </a:r>
            <a:r>
              <a:rPr lang="en-US" altLang="zh-CN" sz="2600" b="1" dirty="0" smtClean="0">
                <a:solidFill>
                  <a:srgbClr val="C00000"/>
                </a:solidFill>
                <a:latin typeface="微软雅黑" panose="020B0503020204020204" pitchFamily="34" charset="-122"/>
                <a:ea typeface="微软雅黑" panose="020B0503020204020204" pitchFamily="34" charset="-122"/>
              </a:rPr>
              <a:t>C51</a:t>
            </a:r>
            <a:r>
              <a:rPr lang="zh-CN" altLang="en-US" sz="2600" b="1" dirty="0" smtClean="0">
                <a:solidFill>
                  <a:srgbClr val="C00000"/>
                </a:solidFill>
                <a:latin typeface="微软雅黑" panose="020B0503020204020204" pitchFamily="34" charset="-122"/>
                <a:ea typeface="微软雅黑" panose="020B0503020204020204" pitchFamily="34" charset="-122"/>
              </a:rPr>
              <a:t>编程语言及系统</a:t>
            </a:r>
            <a:endParaRPr lang="en-US" altLang="zh-CN" sz="2600" b="1" dirty="0" smtClean="0">
              <a:solidFill>
                <a:srgbClr val="C00000"/>
              </a:solidFill>
              <a:latin typeface="微软雅黑" panose="020B0503020204020204" pitchFamily="34" charset="-122"/>
              <a:ea typeface="微软雅黑" panose="020B0503020204020204" pitchFamily="34" charset="-122"/>
            </a:endParaRPr>
          </a:p>
          <a:p>
            <a:pPr marL="0" indent="0" fontAlgn="base">
              <a:lnSpc>
                <a:spcPct val="110000"/>
              </a:lnSpc>
              <a:spcBef>
                <a:spcPts val="600"/>
              </a:spcBef>
              <a:spcAft>
                <a:spcPct val="0"/>
              </a:spcAft>
              <a:buNone/>
            </a:pPr>
            <a:r>
              <a:rPr lang="zh-CN" altLang="en-US"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这</a:t>
            </a:r>
            <a:r>
              <a:rPr lang="zh-CN" altLang="en-US"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也是将来运用</a:t>
            </a:r>
            <a:r>
              <a:rPr lang="en-US" altLang="zh-CN"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C51</a:t>
            </a:r>
            <a:r>
              <a:rPr lang="zh-CN" altLang="en-US" sz="24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编程的重要</a:t>
            </a:r>
            <a:r>
              <a:rPr lang="zh-CN" altLang="en-US"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基础。</a:t>
            </a:r>
            <a:endParaRPr lang="zh-CN" altLang="en-US" sz="2400" b="1" dirty="0">
              <a:solidFill>
                <a:srgbClr val="C00000"/>
              </a:solidFill>
              <a:latin typeface="微软雅黑" panose="020B0503020204020204" pitchFamily="34" charset="-122"/>
              <a:ea typeface="微软雅黑" panose="020B0503020204020204" pitchFamily="34" charset="-122"/>
            </a:endParaRPr>
          </a:p>
          <a:p>
            <a:pPr fontAlgn="base">
              <a:lnSpc>
                <a:spcPct val="110000"/>
              </a:lnSpc>
              <a:spcBef>
                <a:spcPct val="25000"/>
              </a:spcBef>
              <a:spcAft>
                <a:spcPct val="0"/>
              </a:spcAft>
              <a:buNone/>
            </a:pPr>
            <a:r>
              <a:rPr lang="en-US" altLang="zh-CN"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注意复习、预习</a:t>
            </a:r>
            <a:endPar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fontAlgn="base">
              <a:lnSpc>
                <a:spcPct val="110000"/>
              </a:lnSpc>
              <a:spcBef>
                <a:spcPts val="0"/>
              </a:spcBef>
              <a:spcAft>
                <a:spcPct val="0"/>
              </a:spcAft>
              <a:buNone/>
            </a:pPr>
            <a:r>
              <a:rPr lang="en-US" altLang="zh-CN" sz="24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实验室强化编程训练</a:t>
            </a:r>
          </a:p>
          <a:p>
            <a:pPr fontAlgn="base">
              <a:lnSpc>
                <a:spcPct val="110000"/>
              </a:lnSpc>
              <a:spcBef>
                <a:spcPts val="600"/>
              </a:spcBef>
              <a:spcAft>
                <a:spcPct val="0"/>
              </a:spcAft>
            </a:pPr>
            <a:r>
              <a:rPr lang="zh-CN" altLang="en-US" sz="2600" b="1" dirty="0" smtClean="0">
                <a:solidFill>
                  <a:srgbClr val="C00000"/>
                </a:solidFill>
                <a:latin typeface="微软雅黑" panose="020B0503020204020204" pitchFamily="34" charset="-122"/>
                <a:ea typeface="微软雅黑" panose="020B0503020204020204" pitchFamily="34" charset="-122"/>
              </a:rPr>
              <a:t>掌握</a:t>
            </a:r>
            <a:r>
              <a:rPr lang="zh-CN" altLang="en-US" sz="2600" b="1" dirty="0">
                <a:solidFill>
                  <a:srgbClr val="C00000"/>
                </a:solidFill>
                <a:latin typeface="微软雅黑" panose="020B0503020204020204" pitchFamily="34" charset="-122"/>
                <a:ea typeface="微软雅黑" panose="020B0503020204020204" pitchFamily="34" charset="-122"/>
              </a:rPr>
              <a:t>单片机与外围电路的接口</a:t>
            </a:r>
            <a:endParaRPr lang="zh-CN" altLang="en-US" sz="2800" b="1" dirty="0">
              <a:solidFill>
                <a:srgbClr val="000000"/>
              </a:solidFill>
              <a:latin typeface="Times New Roman" panose="02020603050405020304" pitchFamily="18" charset="0"/>
            </a:endParaRPr>
          </a:p>
          <a:p>
            <a:pPr fontAlgn="base">
              <a:lnSpc>
                <a:spcPct val="110000"/>
              </a:lnSpc>
              <a:spcBef>
                <a:spcPts val="0"/>
              </a:spcBef>
              <a:spcAft>
                <a:spcPct val="0"/>
              </a:spcAft>
              <a:buFontTx/>
              <a:buNone/>
            </a:pPr>
            <a:r>
              <a:rPr lang="zh-CN" altLang="en-US" sz="2800"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dirty="0" smtClean="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单片机应用的高级阶段</a:t>
            </a:r>
          </a:p>
          <a:p>
            <a:pPr fontAlgn="base">
              <a:lnSpc>
                <a:spcPct val="110000"/>
              </a:lnSpc>
              <a:spcBef>
                <a:spcPts val="600"/>
              </a:spcBef>
              <a:spcAft>
                <a:spcPct val="0"/>
              </a:spcAft>
            </a:pPr>
            <a:r>
              <a:rPr lang="zh-CN" altLang="en-US" sz="2600" b="1" smtClean="0">
                <a:solidFill>
                  <a:srgbClr val="C00000"/>
                </a:solidFill>
                <a:latin typeface="微软雅黑" panose="020B0503020204020204" pitchFamily="34" charset="-122"/>
                <a:ea typeface="微软雅黑" panose="020B0503020204020204" pitchFamily="34" charset="-122"/>
              </a:rPr>
              <a:t>擅用网络</a:t>
            </a:r>
            <a:r>
              <a:rPr lang="zh-CN" altLang="en-US" sz="2600" b="1" dirty="0" smtClean="0">
                <a:solidFill>
                  <a:srgbClr val="C00000"/>
                </a:solidFill>
                <a:latin typeface="微软雅黑" panose="020B0503020204020204" pitchFamily="34" charset="-122"/>
                <a:ea typeface="微软雅黑" panose="020B0503020204020204" pitchFamily="34" charset="-122"/>
              </a:rPr>
              <a:t>资源  </a:t>
            </a:r>
            <a:r>
              <a:rPr lang="zh-CN" altLang="en-US" sz="2400" b="1" dirty="0" smtClean="0">
                <a:latin typeface="微软雅黑" panose="020B0503020204020204" pitchFamily="34" charset="-122"/>
                <a:ea typeface="微软雅黑" panose="020B0503020204020204" pitchFamily="34" charset="-122"/>
              </a:rPr>
              <a:t>（参考书、</a:t>
            </a:r>
            <a:r>
              <a:rPr lang="en-US" altLang="zh-CN" sz="2400" b="1" dirty="0" smtClean="0">
                <a:latin typeface="微软雅黑" panose="020B0503020204020204" pitchFamily="34" charset="-122"/>
                <a:ea typeface="微软雅黑" panose="020B0503020204020204" pitchFamily="34" charset="-122"/>
              </a:rPr>
              <a:t>MOOC</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B</a:t>
            </a:r>
            <a:r>
              <a:rPr lang="zh-CN" altLang="en-US" sz="2400" b="1" dirty="0" smtClean="0">
                <a:latin typeface="微软雅黑" panose="020B0503020204020204" pitchFamily="34" charset="-122"/>
                <a:ea typeface="微软雅黑" panose="020B0503020204020204" pitchFamily="34" charset="-122"/>
              </a:rPr>
              <a:t>站）</a:t>
            </a:r>
            <a:endParaRPr lang="zh-CN" altLang="en-US" sz="2800" b="1" dirty="0">
              <a:latin typeface="宋体" panose="02010600030101010101" pitchFamily="2" charset="-122"/>
            </a:endParaRPr>
          </a:p>
        </p:txBody>
      </p:sp>
    </p:spTree>
    <p:extLst>
      <p:ext uri="{BB962C8B-B14F-4D97-AF65-F5344CB8AC3E}">
        <p14:creationId xmlns:p14="http://schemas.microsoft.com/office/powerpoint/2010/main" val="2394323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rotWithShape="1">
          <a:blip r:embed="rId2"/>
          <a:srcRect l="59449" t="23897" r="24801" b="35993"/>
          <a:stretch/>
        </p:blipFill>
        <p:spPr>
          <a:xfrm>
            <a:off x="5809552" y="3087248"/>
            <a:ext cx="2576731" cy="3277470"/>
          </a:xfrm>
          <a:prstGeom prst="rect">
            <a:avLst/>
          </a:prstGeom>
          <a:ln>
            <a:solidFill>
              <a:srgbClr val="0000FF"/>
            </a:solidFill>
          </a:ln>
        </p:spPr>
      </p:pic>
      <p:sp>
        <p:nvSpPr>
          <p:cNvPr id="7" name="Rectangle 5"/>
          <p:cNvSpPr>
            <a:spLocks noChangeArrowheads="1"/>
          </p:cNvSpPr>
          <p:nvPr/>
        </p:nvSpPr>
        <p:spPr bwMode="auto">
          <a:xfrm>
            <a:off x="396875" y="1061120"/>
            <a:ext cx="26003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单片机的</a:t>
            </a:r>
            <a:r>
              <a:rPr lang="zh-CN" altLang="en-US" sz="2800" b="1" dirty="0" smtClean="0">
                <a:solidFill>
                  <a:schemeClr val="tx1"/>
                </a:solidFill>
                <a:latin typeface="微软雅黑" panose="020B0503020204020204" pitchFamily="34" charset="-122"/>
                <a:ea typeface="微软雅黑" panose="020B0503020204020204" pitchFamily="34" charset="-122"/>
              </a:rPr>
              <a:t>特点：</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358777" y="1709192"/>
            <a:ext cx="406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体积小   </a:t>
            </a:r>
          </a:p>
        </p:txBody>
      </p:sp>
      <p:sp>
        <p:nvSpPr>
          <p:cNvPr id="9" name="Rectangle 2"/>
          <p:cNvSpPr txBox="1">
            <a:spLocks noChangeArrowheads="1"/>
          </p:cNvSpPr>
          <p:nvPr/>
        </p:nvSpPr>
        <p:spPr bwMode="auto">
          <a:xfrm>
            <a:off x="535705" y="4725983"/>
            <a:ext cx="30784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eaLnBrk="1" hangingPunct="1">
              <a:lnSpc>
                <a:spcPct val="90000"/>
              </a:lnSpc>
              <a:buFontTx/>
              <a:buNone/>
              <a:defRPr sz="2800">
                <a:solidFill>
                  <a:srgbClr val="000099"/>
                </a:solidFill>
                <a:latin typeface="微软雅黑" panose="020B0503020204020204" pitchFamily="34" charset="-122"/>
                <a:ea typeface="微软雅黑" panose="020B0503020204020204" pitchFamily="34" charset="-122"/>
              </a:defRPr>
            </a:lvl1pPr>
            <a:lvl2pPr marL="742950" indent="-285750">
              <a:buChar char="–"/>
              <a:defRPr sz="2800">
                <a:solidFill>
                  <a:schemeClr val="tx1"/>
                </a:solidFill>
                <a:latin typeface="Arial" panose="020B0604020202020204" pitchFamily="34" charset="0"/>
                <a:ea typeface="宋体" panose="02010600030101010101" pitchFamily="2" charset="-122"/>
              </a:defRPr>
            </a:lvl2pPr>
            <a:lvl3pPr marL="1143000" indent="-228600">
              <a:buChar char="•"/>
              <a:defRPr sz="2400">
                <a:solidFill>
                  <a:schemeClr val="tx1"/>
                </a:solidFill>
                <a:latin typeface="Arial" panose="020B0604020202020204" pitchFamily="34" charset="0"/>
                <a:ea typeface="宋体" panose="02010600030101010101" pitchFamily="2" charset="-122"/>
              </a:defRPr>
            </a:lvl3pPr>
            <a:lvl4pPr marL="1600200" indent="-228600">
              <a:buChar char="–"/>
              <a:defRPr sz="2000">
                <a:solidFill>
                  <a:schemeClr val="tx1"/>
                </a:solidFill>
                <a:latin typeface="Arial" panose="020B0604020202020204" pitchFamily="34" charset="0"/>
                <a:ea typeface="宋体" panose="02010600030101010101" pitchFamily="2" charset="-122"/>
              </a:defRPr>
            </a:lvl4pPr>
            <a:lvl5pPr marL="2057400" indent="-22860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dirty="0">
                <a:solidFill>
                  <a:srgbClr val="0000FF"/>
                </a:solidFill>
              </a:rPr>
              <a:t> (2) </a:t>
            </a:r>
            <a:r>
              <a:rPr lang="zh-CN" altLang="en-US" dirty="0">
                <a:solidFill>
                  <a:srgbClr val="0000FF"/>
                </a:solidFill>
              </a:rPr>
              <a:t>价格低</a:t>
            </a:r>
          </a:p>
        </p:txBody>
      </p:sp>
      <p:sp>
        <p:nvSpPr>
          <p:cNvPr id="10" name="文本框 9"/>
          <p:cNvSpPr txBox="1"/>
          <p:nvPr/>
        </p:nvSpPr>
        <p:spPr>
          <a:xfrm>
            <a:off x="899594" y="2273109"/>
            <a:ext cx="4289265" cy="2277547"/>
          </a:xfrm>
          <a:prstGeom prst="rect">
            <a:avLst/>
          </a:prstGeom>
          <a:noFill/>
        </p:spPr>
        <p:txBody>
          <a:bodyPr wrap="square" rtlCol="0">
            <a:spAutoFit/>
          </a:bodyPr>
          <a:lstStyle/>
          <a:p>
            <a:pPr eaLnBrk="1" fontAlgn="auto" hangingPunct="1">
              <a:lnSpc>
                <a:spcPct val="110000"/>
              </a:lnSpc>
              <a:spcBef>
                <a:spcPts val="600"/>
              </a:spcBef>
              <a:spcAft>
                <a:spcPts val="0"/>
              </a:spcAft>
              <a:buNone/>
            </a:pPr>
            <a:r>
              <a:rPr lang="en-US" altLang="zh-CN" sz="2400" dirty="0">
                <a:solidFill>
                  <a:schemeClr val="tx1"/>
                </a:solidFill>
                <a:latin typeface="Times New Roman" panose="02020603050405020304" pitchFamily="18" charset="0"/>
                <a:ea typeface="黑体" panose="02010609060101010101" pitchFamily="49" charset="-122"/>
              </a:rPr>
              <a:t>PLCC44</a:t>
            </a:r>
            <a:r>
              <a:rPr lang="zh-CN" altLang="en-US" sz="2400" dirty="0">
                <a:solidFill>
                  <a:schemeClr val="tx1"/>
                </a:solidFill>
                <a:latin typeface="Times New Roman" panose="02020603050405020304" pitchFamily="18" charset="0"/>
                <a:ea typeface="黑体" panose="02010609060101010101" pitchFamily="49" charset="-122"/>
              </a:rPr>
              <a:t>封装尺寸：</a:t>
            </a:r>
            <a:endParaRPr lang="en-US" altLang="zh-CN" sz="2400" dirty="0">
              <a:solidFill>
                <a:schemeClr val="tx1"/>
              </a:solidFill>
              <a:latin typeface="Times New Roman" panose="02020603050405020304" pitchFamily="18" charset="0"/>
              <a:ea typeface="黑体" panose="02010609060101010101" pitchFamily="49" charset="-122"/>
            </a:endParaRPr>
          </a:p>
          <a:p>
            <a:pPr eaLnBrk="1" fontAlgn="auto" hangingPunct="1">
              <a:lnSpc>
                <a:spcPct val="110000"/>
              </a:lnSpc>
              <a:spcBef>
                <a:spcPts val="0"/>
              </a:spcBef>
              <a:spcAft>
                <a:spcPts val="0"/>
              </a:spcAft>
              <a:buNone/>
            </a:pPr>
            <a:r>
              <a:rPr lang="en-US" altLang="zh-CN" sz="2400" dirty="0">
                <a:solidFill>
                  <a:schemeClr val="tx1"/>
                </a:solidFill>
                <a:latin typeface="Times New Roman" panose="02020603050405020304" pitchFamily="18" charset="0"/>
                <a:ea typeface="黑体" panose="02010609060101010101" pitchFamily="49" charset="-122"/>
              </a:rPr>
              <a:t>658</a:t>
            </a:r>
            <a:r>
              <a:rPr lang="zh-CN" altLang="en-US" sz="2400" dirty="0">
                <a:solidFill>
                  <a:schemeClr val="tx1"/>
                </a:solidFill>
                <a:latin typeface="Times New Roman" panose="02020603050405020304" pitchFamily="18" charset="0"/>
                <a:ea typeface="黑体" panose="02010609060101010101" pitchFamily="49" charset="-122"/>
              </a:rPr>
              <a:t>*</a:t>
            </a:r>
            <a:r>
              <a:rPr lang="en-US" altLang="zh-CN" sz="2400" dirty="0">
                <a:solidFill>
                  <a:schemeClr val="tx1"/>
                </a:solidFill>
                <a:latin typeface="Times New Roman" panose="02020603050405020304" pitchFamily="18" charset="0"/>
                <a:ea typeface="黑体" panose="02010609060101010101" pitchFamily="49" charset="-122"/>
              </a:rPr>
              <a:t>695</a:t>
            </a:r>
            <a:r>
              <a:rPr lang="zh-CN" altLang="en-US" sz="2400" dirty="0">
                <a:solidFill>
                  <a:schemeClr val="tx1"/>
                </a:solidFill>
                <a:latin typeface="Times New Roman" panose="02020603050405020304" pitchFamily="18" charset="0"/>
                <a:ea typeface="黑体" panose="02010609060101010101" pitchFamily="49" charset="-122"/>
              </a:rPr>
              <a:t>*</a:t>
            </a:r>
            <a:r>
              <a:rPr lang="en-US" altLang="zh-CN" sz="2400" dirty="0">
                <a:solidFill>
                  <a:schemeClr val="tx1"/>
                </a:solidFill>
                <a:latin typeface="Times New Roman" panose="02020603050405020304" pitchFamily="18" charset="0"/>
                <a:ea typeface="黑体" panose="02010609060101010101" pitchFamily="49" charset="-122"/>
              </a:rPr>
              <a:t>180</a:t>
            </a:r>
            <a:r>
              <a:rPr lang="zh-CN" altLang="en-US" sz="2400" dirty="0">
                <a:solidFill>
                  <a:schemeClr val="tx1"/>
                </a:solidFill>
                <a:latin typeface="Times New Roman" panose="02020603050405020304" pitchFamily="18" charset="0"/>
                <a:ea typeface="黑体" panose="02010609060101010101" pitchFamily="49" charset="-122"/>
              </a:rPr>
              <a:t>（单位：</a:t>
            </a:r>
            <a:r>
              <a:rPr lang="en-US" altLang="zh-CN" sz="2400" dirty="0">
                <a:solidFill>
                  <a:schemeClr val="tx1"/>
                </a:solidFill>
                <a:latin typeface="Times New Roman" panose="02020603050405020304" pitchFamily="18" charset="0"/>
                <a:ea typeface="黑体" panose="02010609060101010101" pitchFamily="49" charset="-122"/>
              </a:rPr>
              <a:t>mil</a:t>
            </a:r>
            <a:r>
              <a:rPr lang="zh-CN" altLang="en-US" sz="2400" dirty="0">
                <a:solidFill>
                  <a:schemeClr val="tx1"/>
                </a:solidFill>
                <a:latin typeface="Times New Roman" panose="02020603050405020304" pitchFamily="18" charset="0"/>
                <a:ea typeface="黑体" panose="02010609060101010101" pitchFamily="49" charset="-122"/>
              </a:rPr>
              <a:t>）</a:t>
            </a:r>
            <a:endParaRPr lang="zh-CN" altLang="en-US" sz="1800" b="0" dirty="0">
              <a:solidFill>
                <a:prstClr val="black"/>
              </a:solidFill>
              <a:latin typeface="Calibri"/>
              <a:ea typeface="宋体" panose="02010600030101010101" pitchFamily="2" charset="-122"/>
            </a:endParaRPr>
          </a:p>
          <a:p>
            <a:pPr eaLnBrk="1" fontAlgn="auto" hangingPunct="1">
              <a:lnSpc>
                <a:spcPct val="110000"/>
              </a:lnSpc>
              <a:spcBef>
                <a:spcPts val="1200"/>
              </a:spcBef>
              <a:spcAft>
                <a:spcPts val="0"/>
              </a:spcAft>
              <a:buNone/>
            </a:pPr>
            <a:r>
              <a:rPr lang="en-US" altLang="zh-CN" sz="2400" dirty="0">
                <a:solidFill>
                  <a:schemeClr val="tx1"/>
                </a:solidFill>
                <a:latin typeface="Times New Roman" panose="02020603050405020304" pitchFamily="18" charset="0"/>
                <a:ea typeface="黑体" panose="02010609060101010101" pitchFamily="49" charset="-122"/>
              </a:rPr>
              <a:t>DIP40</a:t>
            </a:r>
            <a:r>
              <a:rPr lang="zh-CN" altLang="en-US" sz="2400" dirty="0">
                <a:solidFill>
                  <a:schemeClr val="tx1"/>
                </a:solidFill>
                <a:latin typeface="Times New Roman" panose="02020603050405020304" pitchFamily="18" charset="0"/>
                <a:ea typeface="黑体" panose="02010609060101010101" pitchFamily="49" charset="-122"/>
              </a:rPr>
              <a:t>封装尺寸：</a:t>
            </a:r>
            <a:endParaRPr lang="en-US" altLang="zh-CN" sz="2400" dirty="0">
              <a:solidFill>
                <a:schemeClr val="tx1"/>
              </a:solidFill>
              <a:latin typeface="Times New Roman" panose="02020603050405020304" pitchFamily="18" charset="0"/>
              <a:ea typeface="黑体" panose="02010609060101010101" pitchFamily="49" charset="-122"/>
            </a:endParaRPr>
          </a:p>
          <a:p>
            <a:pPr eaLnBrk="1" fontAlgn="auto" hangingPunct="1">
              <a:lnSpc>
                <a:spcPct val="110000"/>
              </a:lnSpc>
              <a:spcBef>
                <a:spcPts val="0"/>
              </a:spcBef>
              <a:spcAft>
                <a:spcPts val="0"/>
              </a:spcAft>
              <a:buNone/>
            </a:pPr>
            <a:r>
              <a:rPr lang="en-US" altLang="zh-CN" sz="2400" dirty="0">
                <a:solidFill>
                  <a:schemeClr val="tx1"/>
                </a:solidFill>
                <a:latin typeface="Times New Roman" panose="02020603050405020304" pitchFamily="18" charset="0"/>
                <a:ea typeface="黑体" panose="02010609060101010101" pitchFamily="49" charset="-122"/>
              </a:rPr>
              <a:t>2060</a:t>
            </a:r>
            <a:r>
              <a:rPr lang="zh-CN" altLang="en-US" sz="2400" dirty="0">
                <a:solidFill>
                  <a:schemeClr val="tx1"/>
                </a:solidFill>
                <a:latin typeface="Times New Roman" panose="02020603050405020304" pitchFamily="18" charset="0"/>
                <a:ea typeface="黑体" panose="02010609060101010101" pitchFamily="49" charset="-122"/>
              </a:rPr>
              <a:t>*</a:t>
            </a:r>
            <a:r>
              <a:rPr lang="en-US" altLang="zh-CN" sz="2400" dirty="0">
                <a:solidFill>
                  <a:schemeClr val="tx1"/>
                </a:solidFill>
                <a:latin typeface="Times New Roman" panose="02020603050405020304" pitchFamily="18" charset="0"/>
                <a:ea typeface="黑体" panose="02010609060101010101" pitchFamily="49" charset="-122"/>
              </a:rPr>
              <a:t>545</a:t>
            </a:r>
            <a:r>
              <a:rPr lang="zh-CN" altLang="en-US" sz="2400" dirty="0">
                <a:solidFill>
                  <a:schemeClr val="tx1"/>
                </a:solidFill>
                <a:latin typeface="Times New Roman" panose="02020603050405020304" pitchFamily="18" charset="0"/>
                <a:ea typeface="黑体" panose="02010609060101010101" pitchFamily="49" charset="-122"/>
              </a:rPr>
              <a:t>*</a:t>
            </a:r>
            <a:r>
              <a:rPr lang="en-US" altLang="zh-CN" sz="2400" dirty="0">
                <a:solidFill>
                  <a:schemeClr val="tx1"/>
                </a:solidFill>
                <a:latin typeface="Times New Roman" panose="02020603050405020304" pitchFamily="18" charset="0"/>
                <a:ea typeface="黑体" panose="02010609060101010101" pitchFamily="49" charset="-122"/>
              </a:rPr>
              <a:t>155</a:t>
            </a:r>
            <a:r>
              <a:rPr lang="zh-CN" altLang="en-US" sz="2400" dirty="0">
                <a:solidFill>
                  <a:schemeClr val="tx1"/>
                </a:solidFill>
                <a:latin typeface="Times New Roman" panose="02020603050405020304" pitchFamily="18" charset="0"/>
                <a:ea typeface="黑体" panose="02010609060101010101" pitchFamily="49" charset="-122"/>
              </a:rPr>
              <a:t>（单位：</a:t>
            </a:r>
            <a:r>
              <a:rPr lang="en-US" altLang="zh-CN" sz="2400" dirty="0">
                <a:solidFill>
                  <a:schemeClr val="tx1"/>
                </a:solidFill>
                <a:latin typeface="Times New Roman" panose="02020603050405020304" pitchFamily="18" charset="0"/>
                <a:ea typeface="黑体" panose="02010609060101010101" pitchFamily="49" charset="-122"/>
              </a:rPr>
              <a:t>mil</a:t>
            </a:r>
            <a:r>
              <a:rPr lang="zh-CN" altLang="en-US" sz="2400" dirty="0">
                <a:solidFill>
                  <a:schemeClr val="tx1"/>
                </a:solidFill>
                <a:latin typeface="Times New Roman" panose="02020603050405020304" pitchFamily="18" charset="0"/>
                <a:ea typeface="黑体" panose="02010609060101010101" pitchFamily="49" charset="-122"/>
              </a:rPr>
              <a:t>）</a:t>
            </a:r>
            <a:endParaRPr lang="en-US" altLang="zh-CN" sz="2400" dirty="0">
              <a:solidFill>
                <a:schemeClr val="tx1"/>
              </a:solidFill>
              <a:latin typeface="Times New Roman" panose="02020603050405020304" pitchFamily="18" charset="0"/>
              <a:ea typeface="黑体" panose="02010609060101010101" pitchFamily="49" charset="-122"/>
            </a:endParaRPr>
          </a:p>
          <a:p>
            <a:pPr eaLnBrk="1" fontAlgn="auto" hangingPunct="1">
              <a:lnSpc>
                <a:spcPct val="110000"/>
              </a:lnSpc>
              <a:spcBef>
                <a:spcPts val="0"/>
              </a:spcBef>
              <a:spcAft>
                <a:spcPts val="0"/>
              </a:spcAft>
              <a:buNone/>
            </a:pPr>
            <a:r>
              <a:rPr lang="zh-CN" altLang="en-US" sz="2400" dirty="0">
                <a:solidFill>
                  <a:srgbClr val="C00000"/>
                </a:solidFill>
                <a:latin typeface="Times New Roman" panose="02020603050405020304" pitchFamily="18" charset="0"/>
                <a:ea typeface="黑体" panose="02010609060101010101" pitchFamily="49" charset="-122"/>
              </a:rPr>
              <a:t>约</a:t>
            </a:r>
            <a:r>
              <a:rPr lang="en-US" altLang="zh-CN" sz="2400" dirty="0">
                <a:solidFill>
                  <a:srgbClr val="C00000"/>
                </a:solidFill>
                <a:latin typeface="Times New Roman" panose="02020603050405020304" pitchFamily="18" charset="0"/>
                <a:ea typeface="黑体" panose="02010609060101010101" pitchFamily="49" charset="-122"/>
              </a:rPr>
              <a:t>5.2</a:t>
            </a:r>
            <a:r>
              <a:rPr lang="zh-CN" altLang="en-US" sz="2400" dirty="0">
                <a:solidFill>
                  <a:srgbClr val="C00000"/>
                </a:solidFill>
                <a:latin typeface="Times New Roman" panose="02020603050405020304" pitchFamily="18" charset="0"/>
                <a:ea typeface="黑体" panose="02010609060101010101" pitchFamily="49" charset="-122"/>
              </a:rPr>
              <a:t>*</a:t>
            </a:r>
            <a:r>
              <a:rPr lang="en-US" altLang="zh-CN" sz="2400" dirty="0">
                <a:solidFill>
                  <a:srgbClr val="C00000"/>
                </a:solidFill>
                <a:latin typeface="Times New Roman" panose="02020603050405020304" pitchFamily="18" charset="0"/>
                <a:ea typeface="黑体" panose="02010609060101010101" pitchFamily="49" charset="-122"/>
              </a:rPr>
              <a:t>1.4</a:t>
            </a:r>
            <a:r>
              <a:rPr lang="zh-CN" altLang="en-US" sz="2400" dirty="0">
                <a:solidFill>
                  <a:srgbClr val="C00000"/>
                </a:solidFill>
                <a:latin typeface="Times New Roman" panose="02020603050405020304" pitchFamily="18" charset="0"/>
                <a:ea typeface="黑体" panose="02010609060101010101" pitchFamily="49" charset="-122"/>
              </a:rPr>
              <a:t>*</a:t>
            </a:r>
            <a:r>
              <a:rPr lang="en-US" altLang="zh-CN" sz="2400" dirty="0">
                <a:solidFill>
                  <a:srgbClr val="C00000"/>
                </a:solidFill>
                <a:latin typeface="Times New Roman" panose="02020603050405020304" pitchFamily="18" charset="0"/>
                <a:ea typeface="黑体" panose="02010609060101010101" pitchFamily="49" charset="-122"/>
              </a:rPr>
              <a:t>0.4</a:t>
            </a:r>
            <a:r>
              <a:rPr lang="zh-CN" altLang="en-US" sz="2400" dirty="0">
                <a:solidFill>
                  <a:srgbClr val="C00000"/>
                </a:solidFill>
                <a:latin typeface="Times New Roman" panose="02020603050405020304" pitchFamily="18" charset="0"/>
                <a:ea typeface="黑体" panose="02010609060101010101" pitchFamily="49" charset="-122"/>
              </a:rPr>
              <a:t>（单位：</a:t>
            </a:r>
            <a:r>
              <a:rPr lang="en-US" altLang="zh-CN" sz="2400" dirty="0">
                <a:solidFill>
                  <a:srgbClr val="C00000"/>
                </a:solidFill>
                <a:latin typeface="Times New Roman" panose="02020603050405020304" pitchFamily="18" charset="0"/>
                <a:ea typeface="黑体" panose="02010609060101010101" pitchFamily="49" charset="-122"/>
              </a:rPr>
              <a:t>cm</a:t>
            </a:r>
            <a:r>
              <a:rPr lang="zh-CN" altLang="en-US" sz="2400" dirty="0">
                <a:solidFill>
                  <a:srgbClr val="C00000"/>
                </a:solidFill>
                <a:latin typeface="Times New Roman" panose="02020603050405020304" pitchFamily="18" charset="0"/>
                <a:ea typeface="黑体" panose="02010609060101010101" pitchFamily="49" charset="-122"/>
              </a:rPr>
              <a:t>）</a:t>
            </a:r>
            <a:r>
              <a:rPr lang="en-US" altLang="zh-CN" sz="2400" dirty="0">
                <a:solidFill>
                  <a:schemeClr val="tx1"/>
                </a:solidFill>
                <a:latin typeface="Times New Roman" panose="02020603050405020304" pitchFamily="18" charset="0"/>
                <a:ea typeface="黑体" panose="02010609060101010101" pitchFamily="49" charset="-122"/>
              </a:rPr>
              <a:t> </a:t>
            </a:r>
          </a:p>
        </p:txBody>
      </p:sp>
      <p:sp>
        <p:nvSpPr>
          <p:cNvPr id="11" name="文本框 10"/>
          <p:cNvSpPr txBox="1"/>
          <p:nvPr/>
        </p:nvSpPr>
        <p:spPr>
          <a:xfrm>
            <a:off x="971601" y="5239327"/>
            <a:ext cx="4217257" cy="646331"/>
          </a:xfrm>
          <a:prstGeom prst="rect">
            <a:avLst/>
          </a:prstGeom>
          <a:noFill/>
        </p:spPr>
        <p:txBody>
          <a:bodyPr wrap="square" rtlCol="0">
            <a:spAutoFit/>
          </a:bodyPr>
          <a:lstStyle/>
          <a:p>
            <a:pPr eaLnBrk="1" fontAlgn="auto" hangingPunct="1">
              <a:lnSpc>
                <a:spcPct val="150000"/>
              </a:lnSpc>
              <a:spcBef>
                <a:spcPts val="0"/>
              </a:spcBef>
              <a:spcAft>
                <a:spcPts val="0"/>
              </a:spcAft>
              <a:buNone/>
            </a:pPr>
            <a:r>
              <a:rPr lang="zh-CN" altLang="en-US" sz="2400" dirty="0">
                <a:solidFill>
                  <a:schemeClr val="tx1"/>
                </a:solidFill>
                <a:latin typeface="微软雅黑" panose="020B0503020204020204" pitchFamily="34" charset="-122"/>
                <a:ea typeface="微软雅黑" panose="020B0503020204020204" pitchFamily="34" charset="-122"/>
              </a:rPr>
              <a:t>通常在几元到几十元不等。</a:t>
            </a:r>
            <a:endParaRPr lang="zh-CN" altLang="en-US" sz="1800" b="0" dirty="0">
              <a:solidFill>
                <a:prstClr val="black"/>
              </a:solidFill>
              <a:latin typeface="Calibri"/>
              <a:ea typeface="宋体" panose="02010600030101010101" pitchFamily="2" charset="-122"/>
            </a:endParaRPr>
          </a:p>
        </p:txBody>
      </p:sp>
      <p:grpSp>
        <p:nvGrpSpPr>
          <p:cNvPr id="12" name="组合 11"/>
          <p:cNvGrpSpPr/>
          <p:nvPr/>
        </p:nvGrpSpPr>
        <p:grpSpPr>
          <a:xfrm>
            <a:off x="1014580" y="3208378"/>
            <a:ext cx="7493489" cy="1668951"/>
            <a:chOff x="1014580" y="3055976"/>
            <a:chExt cx="7493489" cy="1668951"/>
          </a:xfrm>
        </p:grpSpPr>
        <p:sp>
          <p:nvSpPr>
            <p:cNvPr id="13" name="椭圆 12"/>
            <p:cNvSpPr/>
            <p:nvPr/>
          </p:nvSpPr>
          <p:spPr bwMode="auto">
            <a:xfrm rot="20041856">
              <a:off x="5645819" y="3055976"/>
              <a:ext cx="2862250" cy="1668951"/>
            </a:xfrm>
            <a:prstGeom prst="ellipse">
              <a:avLst/>
            </a:prstGeom>
            <a:noFill/>
            <a:ln w="9525" cap="flat" cmpd="sng" algn="ctr">
              <a:solidFill>
                <a:srgbClr val="C00000"/>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eaLnBrk="1" hangingPunct="1">
                <a:lnSpc>
                  <a:spcPct val="100000"/>
                </a:lnSpc>
                <a:spcBef>
                  <a:spcPct val="0"/>
                </a:spcBef>
                <a:buNone/>
              </a:pPr>
              <a:endParaRPr lang="zh-CN" altLang="en-US" sz="2500">
                <a:solidFill>
                  <a:srgbClr val="000066"/>
                </a:solidFill>
                <a:latin typeface="Times New Roman" pitchFamily="18" charset="0"/>
                <a:ea typeface="黑体" pitchFamily="2" charset="-122"/>
              </a:endParaRPr>
            </a:p>
          </p:txBody>
        </p:sp>
        <p:cxnSp>
          <p:nvCxnSpPr>
            <p:cNvPr id="14" name="直接连接符 13"/>
            <p:cNvCxnSpPr/>
            <p:nvPr/>
          </p:nvCxnSpPr>
          <p:spPr bwMode="auto">
            <a:xfrm>
              <a:off x="2454580" y="3501010"/>
              <a:ext cx="3681391" cy="26291"/>
            </a:xfrm>
            <a:prstGeom prst="line">
              <a:avLst/>
            </a:prstGeom>
            <a:solidFill>
              <a:srgbClr val="EAEAEA"/>
            </a:solidFill>
            <a:ln w="9525" cap="flat" cmpd="sng" algn="ctr">
              <a:solidFill>
                <a:srgbClr val="C00000"/>
              </a:solidFill>
              <a:prstDash val="dash"/>
              <a:round/>
              <a:headEnd type="none" w="med" len="med"/>
              <a:tailEnd type="none" w="med" len="med"/>
            </a:ln>
            <a:effectLst>
              <a:outerShdw dist="35921" dir="2700000" algn="ctr" rotWithShape="0">
                <a:schemeClr val="bg1"/>
              </a:outerShdw>
            </a:effectLst>
          </p:spPr>
        </p:cxnSp>
        <p:cxnSp>
          <p:nvCxnSpPr>
            <p:cNvPr id="15" name="直接连接符 14"/>
            <p:cNvCxnSpPr/>
            <p:nvPr/>
          </p:nvCxnSpPr>
          <p:spPr bwMode="auto">
            <a:xfrm>
              <a:off x="1014580" y="3501008"/>
              <a:ext cx="1440000" cy="1"/>
            </a:xfrm>
            <a:prstGeom prst="line">
              <a:avLst/>
            </a:prstGeom>
            <a:solidFill>
              <a:srgbClr val="EAEAEA"/>
            </a:solidFill>
            <a:ln w="38100" cap="flat" cmpd="sng" algn="ctr">
              <a:solidFill>
                <a:srgbClr val="C00000"/>
              </a:solidFill>
              <a:prstDash val="solid"/>
              <a:round/>
              <a:headEnd type="none" w="med" len="med"/>
              <a:tailEnd type="none" w="med" len="med"/>
            </a:ln>
            <a:effectLst>
              <a:outerShdw dist="35921" dir="2700000" algn="ctr" rotWithShape="0">
                <a:schemeClr val="bg1"/>
              </a:outerShdw>
            </a:effectLst>
          </p:spPr>
        </p:cxnSp>
      </p:grpSp>
      <p:pic>
        <p:nvPicPr>
          <p:cNvPr id="16" name="图片 15"/>
          <p:cNvPicPr>
            <a:picLocks noChangeAspect="1"/>
          </p:cNvPicPr>
          <p:nvPr/>
        </p:nvPicPr>
        <p:blipFill>
          <a:blip r:embed="rId3"/>
          <a:stretch>
            <a:fillRect/>
          </a:stretch>
        </p:blipFill>
        <p:spPr>
          <a:xfrm>
            <a:off x="6135971" y="1239000"/>
            <a:ext cx="1822544" cy="1701887"/>
          </a:xfrm>
          <a:prstGeom prst="rect">
            <a:avLst/>
          </a:prstGeom>
        </p:spPr>
      </p:pic>
      <p:sp>
        <p:nvSpPr>
          <p:cNvPr id="19" name="椭圆 18"/>
          <p:cNvSpPr/>
          <p:nvPr/>
        </p:nvSpPr>
        <p:spPr bwMode="auto">
          <a:xfrm rot="21780000">
            <a:off x="5807049" y="1208480"/>
            <a:ext cx="2474774" cy="1807361"/>
          </a:xfrm>
          <a:prstGeom prst="ellipse">
            <a:avLst/>
          </a:prstGeom>
          <a:noFill/>
          <a:ln w="9525" cap="flat" cmpd="sng" algn="ctr">
            <a:solidFill>
              <a:srgbClr val="C00000"/>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eaLnBrk="1" hangingPunct="1">
              <a:lnSpc>
                <a:spcPct val="100000"/>
              </a:lnSpc>
              <a:spcBef>
                <a:spcPct val="0"/>
              </a:spcBef>
              <a:buNone/>
            </a:pPr>
            <a:endParaRPr lang="zh-CN" altLang="en-US" sz="2500">
              <a:solidFill>
                <a:srgbClr val="000066"/>
              </a:solidFill>
              <a:latin typeface="Times New Roman" pitchFamily="18" charset="0"/>
              <a:ea typeface="黑体" pitchFamily="2" charset="-122"/>
            </a:endParaRPr>
          </a:p>
        </p:txBody>
      </p:sp>
      <p:cxnSp>
        <p:nvCxnSpPr>
          <p:cNvPr id="20" name="直接连接符 19"/>
          <p:cNvCxnSpPr/>
          <p:nvPr/>
        </p:nvCxnSpPr>
        <p:spPr bwMode="auto">
          <a:xfrm>
            <a:off x="2614669" y="2704909"/>
            <a:ext cx="2556000" cy="24982"/>
          </a:xfrm>
          <a:prstGeom prst="line">
            <a:avLst/>
          </a:prstGeom>
          <a:solidFill>
            <a:srgbClr val="EAEAEA"/>
          </a:solidFill>
          <a:ln w="9525" cap="flat" cmpd="sng" algn="ctr">
            <a:solidFill>
              <a:srgbClr val="C00000"/>
            </a:solidFill>
            <a:prstDash val="dash"/>
            <a:round/>
            <a:headEnd type="none" w="med" len="med"/>
            <a:tailEnd type="none" w="med" len="med"/>
          </a:ln>
          <a:effectLst>
            <a:outerShdw dist="35921" dir="2700000" algn="ctr" rotWithShape="0">
              <a:schemeClr val="bg1"/>
            </a:outerShdw>
          </a:effectLst>
        </p:spPr>
      </p:cxnSp>
      <p:cxnSp>
        <p:nvCxnSpPr>
          <p:cNvPr id="22" name="直接连接符 21"/>
          <p:cNvCxnSpPr/>
          <p:nvPr/>
        </p:nvCxnSpPr>
        <p:spPr bwMode="auto">
          <a:xfrm>
            <a:off x="994669" y="2706736"/>
            <a:ext cx="1620000" cy="1"/>
          </a:xfrm>
          <a:prstGeom prst="line">
            <a:avLst/>
          </a:prstGeom>
          <a:solidFill>
            <a:srgbClr val="EAEAEA"/>
          </a:solidFill>
          <a:ln w="38100" cap="flat" cmpd="sng" algn="ctr">
            <a:solidFill>
              <a:srgbClr val="C00000"/>
            </a:solidFill>
            <a:prstDash val="solid"/>
            <a:round/>
            <a:headEnd type="none" w="med" len="med"/>
            <a:tailEnd type="none" w="med" len="med"/>
          </a:ln>
          <a:effectLst>
            <a:outerShdw dist="35921" dir="2700000" algn="ctr" rotWithShape="0">
              <a:schemeClr val="bg1"/>
            </a:outerShdw>
          </a:effectLst>
        </p:spPr>
      </p:cxnSp>
      <p:cxnSp>
        <p:nvCxnSpPr>
          <p:cNvPr id="25" name="直接连接符 24"/>
          <p:cNvCxnSpPr/>
          <p:nvPr/>
        </p:nvCxnSpPr>
        <p:spPr bwMode="auto">
          <a:xfrm flipV="1">
            <a:off x="5188858" y="2292786"/>
            <a:ext cx="638883" cy="432872"/>
          </a:xfrm>
          <a:prstGeom prst="line">
            <a:avLst/>
          </a:prstGeom>
          <a:solidFill>
            <a:srgbClr val="EAEAEA"/>
          </a:solidFill>
          <a:ln w="9525" cap="flat" cmpd="sng" algn="ctr">
            <a:solidFill>
              <a:srgbClr val="C00000"/>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68448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Rectangle 2"/>
          <p:cNvSpPr txBox="1">
            <a:spLocks noChangeArrowheads="1"/>
          </p:cNvSpPr>
          <p:nvPr/>
        </p:nvSpPr>
        <p:spPr bwMode="auto">
          <a:xfrm>
            <a:off x="456572" y="1172222"/>
            <a:ext cx="439482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eaLnBrk="1" hangingPunct="1">
              <a:lnSpc>
                <a:spcPct val="90000"/>
              </a:lnSpc>
              <a:buFontTx/>
              <a:buNone/>
              <a:defRPr sz="2800">
                <a:solidFill>
                  <a:srgbClr val="000099"/>
                </a:solidFill>
                <a:latin typeface="微软雅黑" panose="020B0503020204020204" pitchFamily="34" charset="-122"/>
                <a:ea typeface="微软雅黑" panose="020B0503020204020204" pitchFamily="34" charset="-122"/>
              </a:defRPr>
            </a:lvl1pPr>
            <a:lvl2pPr marL="742950" indent="-285750">
              <a:buChar char="–"/>
              <a:defRPr sz="2800">
                <a:solidFill>
                  <a:schemeClr val="tx1"/>
                </a:solidFill>
                <a:latin typeface="Arial" panose="020B0604020202020204" pitchFamily="34" charset="0"/>
                <a:ea typeface="宋体" panose="02010600030101010101" pitchFamily="2" charset="-122"/>
              </a:defRPr>
            </a:lvl2pPr>
            <a:lvl3pPr marL="1143000" indent="-228600">
              <a:buChar char="•"/>
              <a:defRPr sz="2400">
                <a:solidFill>
                  <a:schemeClr val="tx1"/>
                </a:solidFill>
                <a:latin typeface="Arial" panose="020B0604020202020204" pitchFamily="34" charset="0"/>
                <a:ea typeface="宋体" panose="02010600030101010101" pitchFamily="2" charset="-122"/>
              </a:defRPr>
            </a:lvl3pPr>
            <a:lvl4pPr marL="1600200" indent="-228600">
              <a:buChar char="–"/>
              <a:defRPr sz="2000">
                <a:solidFill>
                  <a:schemeClr val="tx1"/>
                </a:solidFill>
                <a:latin typeface="Arial" panose="020B0604020202020204" pitchFamily="34" charset="0"/>
                <a:ea typeface="宋体" panose="02010600030101010101" pitchFamily="2" charset="-122"/>
              </a:defRPr>
            </a:lvl4pPr>
            <a:lvl5pPr marL="2057400" indent="-22860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dirty="0">
                <a:solidFill>
                  <a:srgbClr val="0000FF"/>
                </a:solidFill>
              </a:rPr>
              <a:t> (3) </a:t>
            </a:r>
            <a:r>
              <a:rPr lang="zh-CN" altLang="en-US" dirty="0" smtClean="0">
                <a:solidFill>
                  <a:srgbClr val="0000FF"/>
                </a:solidFill>
              </a:rPr>
              <a:t>简单方便，易学</a:t>
            </a:r>
            <a:r>
              <a:rPr lang="zh-CN" altLang="en-US" dirty="0">
                <a:solidFill>
                  <a:srgbClr val="0000FF"/>
                </a:solidFill>
              </a:rPr>
              <a:t>易用</a:t>
            </a:r>
          </a:p>
          <a:p>
            <a:endParaRPr lang="zh-CN" altLang="en-US" dirty="0">
              <a:solidFill>
                <a:srgbClr val="0000FF"/>
              </a:solidFill>
            </a:endParaRPr>
          </a:p>
        </p:txBody>
      </p:sp>
      <p:pic>
        <p:nvPicPr>
          <p:cNvPr id="23" name="图片 22"/>
          <p:cNvPicPr>
            <a:picLocks noChangeAspect="1"/>
          </p:cNvPicPr>
          <p:nvPr/>
        </p:nvPicPr>
        <p:blipFill rotWithShape="1">
          <a:blip r:embed="rId2"/>
          <a:srcRect l="22741" t="13892" r="47954" b="54540"/>
          <a:stretch/>
        </p:blipFill>
        <p:spPr>
          <a:xfrm>
            <a:off x="581968" y="2611936"/>
            <a:ext cx="5112568" cy="3096344"/>
          </a:xfrm>
          <a:prstGeom prst="rect">
            <a:avLst/>
          </a:prstGeom>
          <a:ln>
            <a:solidFill>
              <a:srgbClr val="0000FF"/>
            </a:solidFill>
          </a:ln>
        </p:spPr>
      </p:pic>
      <p:pic>
        <p:nvPicPr>
          <p:cNvPr id="24" name="图片 23"/>
          <p:cNvPicPr>
            <a:picLocks noChangeAspect="1"/>
          </p:cNvPicPr>
          <p:nvPr/>
        </p:nvPicPr>
        <p:blipFill rotWithShape="1">
          <a:blip r:embed="rId3"/>
          <a:srcRect l="25366" t="14365" r="51978" b="52801"/>
          <a:stretch/>
        </p:blipFill>
        <p:spPr>
          <a:xfrm>
            <a:off x="4470403" y="2612281"/>
            <a:ext cx="3871841" cy="3096000"/>
          </a:xfrm>
          <a:prstGeom prst="rect">
            <a:avLst/>
          </a:prstGeom>
          <a:ln>
            <a:solidFill>
              <a:srgbClr val="0000FF"/>
            </a:solidFill>
          </a:ln>
        </p:spPr>
      </p:pic>
      <p:grpSp>
        <p:nvGrpSpPr>
          <p:cNvPr id="26" name="组合 25"/>
          <p:cNvGrpSpPr/>
          <p:nvPr/>
        </p:nvGrpSpPr>
        <p:grpSpPr>
          <a:xfrm>
            <a:off x="725986" y="1943904"/>
            <a:ext cx="6171623" cy="1157098"/>
            <a:chOff x="827584" y="2904983"/>
            <a:chExt cx="6171623" cy="1157098"/>
          </a:xfrm>
        </p:grpSpPr>
        <p:grpSp>
          <p:nvGrpSpPr>
            <p:cNvPr id="27" name="组合 26"/>
            <p:cNvGrpSpPr/>
            <p:nvPr/>
          </p:nvGrpSpPr>
          <p:grpSpPr>
            <a:xfrm>
              <a:off x="827584" y="2904983"/>
              <a:ext cx="6171623" cy="1157098"/>
              <a:chOff x="827584" y="2904983"/>
              <a:chExt cx="6171623" cy="1157098"/>
            </a:xfrm>
          </p:grpSpPr>
          <p:grpSp>
            <p:nvGrpSpPr>
              <p:cNvPr id="29" name="组合 28"/>
              <p:cNvGrpSpPr/>
              <p:nvPr/>
            </p:nvGrpSpPr>
            <p:grpSpPr>
              <a:xfrm>
                <a:off x="4067944" y="2904983"/>
                <a:ext cx="2931263" cy="624490"/>
                <a:chOff x="4286962" y="2660495"/>
                <a:chExt cx="2931263" cy="624490"/>
              </a:xfrm>
            </p:grpSpPr>
            <p:sp>
              <p:nvSpPr>
                <p:cNvPr id="33" name="矩形 32"/>
                <p:cNvSpPr/>
                <p:nvPr/>
              </p:nvSpPr>
              <p:spPr>
                <a:xfrm>
                  <a:off x="4374046" y="2724733"/>
                  <a:ext cx="2844179" cy="498598"/>
                </a:xfrm>
                <a:prstGeom prst="rect">
                  <a:avLst/>
                </a:prstGeom>
              </p:spPr>
              <p:txBody>
                <a:bodyPr wrap="square">
                  <a:spAutoFit/>
                </a:bodyPr>
                <a:lstStyle/>
                <a:p>
                  <a:pPr>
                    <a:buNone/>
                  </a:pPr>
                  <a:r>
                    <a:rPr lang="zh-CN" altLang="en-US" sz="2200" dirty="0">
                      <a:solidFill>
                        <a:srgbClr val="C00000"/>
                      </a:solidFill>
                      <a:latin typeface="微软雅黑" panose="020B0503020204020204" pitchFamily="34" charset="-122"/>
                      <a:ea typeface="微软雅黑" panose="020B0503020204020204" pitchFamily="34" charset="-122"/>
                    </a:rPr>
                    <a:t>青少年科技创新大赛</a:t>
                  </a:r>
                  <a:endParaRPr lang="zh-CN" altLang="en-US" sz="2200" dirty="0">
                    <a:solidFill>
                      <a:srgbClr val="C00000"/>
                    </a:solidFill>
                  </a:endParaRPr>
                </a:p>
              </p:txBody>
            </p:sp>
            <p:sp>
              <p:nvSpPr>
                <p:cNvPr id="34" name="椭圆 33"/>
                <p:cNvSpPr/>
                <p:nvPr/>
              </p:nvSpPr>
              <p:spPr bwMode="auto">
                <a:xfrm>
                  <a:off x="4286962" y="2660495"/>
                  <a:ext cx="2862250" cy="624490"/>
                </a:xfrm>
                <a:prstGeom prst="ellipse">
                  <a:avLst/>
                </a:prstGeom>
                <a:noFill/>
                <a:ln w="9525" cap="flat" cmpd="sng" algn="ctr">
                  <a:solidFill>
                    <a:srgbClr val="C00000"/>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eaLnBrk="1" hangingPunct="1">
                    <a:lnSpc>
                      <a:spcPct val="100000"/>
                    </a:lnSpc>
                    <a:spcBef>
                      <a:spcPct val="0"/>
                    </a:spcBef>
                    <a:buNone/>
                  </a:pPr>
                  <a:endParaRPr lang="zh-CN" altLang="en-US" sz="2500">
                    <a:solidFill>
                      <a:srgbClr val="000066"/>
                    </a:solidFill>
                    <a:latin typeface="Times New Roman" pitchFamily="18" charset="0"/>
                    <a:ea typeface="黑体" pitchFamily="2" charset="-122"/>
                  </a:endParaRPr>
                </a:p>
              </p:txBody>
            </p:sp>
          </p:grpSp>
          <p:cxnSp>
            <p:nvCxnSpPr>
              <p:cNvPr id="30" name="直接连接符 29"/>
              <p:cNvCxnSpPr/>
              <p:nvPr/>
            </p:nvCxnSpPr>
            <p:spPr bwMode="auto">
              <a:xfrm>
                <a:off x="827584" y="4048043"/>
                <a:ext cx="1791816" cy="0"/>
              </a:xfrm>
              <a:prstGeom prst="line">
                <a:avLst/>
              </a:prstGeom>
              <a:solidFill>
                <a:srgbClr val="EAEAEA"/>
              </a:solidFill>
              <a:ln w="38100" cap="flat" cmpd="sng" algn="ctr">
                <a:solidFill>
                  <a:srgbClr val="C00000"/>
                </a:solidFill>
                <a:prstDash val="solid"/>
                <a:round/>
                <a:headEnd type="none" w="med" len="med"/>
                <a:tailEnd type="none" w="med" len="med"/>
              </a:ln>
              <a:effectLst>
                <a:outerShdw dist="35921" dir="2700000" algn="ctr" rotWithShape="0">
                  <a:schemeClr val="bg1"/>
                </a:outerShdw>
              </a:effectLst>
            </p:spPr>
          </p:cxnSp>
          <p:cxnSp>
            <p:nvCxnSpPr>
              <p:cNvPr id="31" name="直接连接符 30"/>
              <p:cNvCxnSpPr/>
              <p:nvPr/>
            </p:nvCxnSpPr>
            <p:spPr bwMode="auto">
              <a:xfrm flipV="1">
                <a:off x="2616611" y="3393885"/>
                <a:ext cx="1538458" cy="668196"/>
              </a:xfrm>
              <a:prstGeom prst="line">
                <a:avLst/>
              </a:prstGeom>
              <a:solidFill>
                <a:srgbClr val="EAEAEA"/>
              </a:solidFill>
              <a:ln w="9525" cap="flat" cmpd="sng" algn="ctr">
                <a:solidFill>
                  <a:srgbClr val="C00000"/>
                </a:solidFill>
                <a:prstDash val="dash"/>
                <a:round/>
                <a:headEnd type="none" w="med" len="med"/>
                <a:tailEnd type="none" w="med" len="med"/>
              </a:ln>
              <a:effectLst>
                <a:outerShdw dist="35921" dir="2700000" algn="ctr" rotWithShape="0">
                  <a:schemeClr val="bg1"/>
                </a:outerShdw>
              </a:effectLst>
            </p:spPr>
          </p:cxnSp>
          <p:cxnSp>
            <p:nvCxnSpPr>
              <p:cNvPr id="32" name="直接连接符 31"/>
              <p:cNvCxnSpPr/>
              <p:nvPr/>
            </p:nvCxnSpPr>
            <p:spPr bwMode="auto">
              <a:xfrm>
                <a:off x="4586514" y="4005064"/>
                <a:ext cx="1440160" cy="476"/>
              </a:xfrm>
              <a:prstGeom prst="line">
                <a:avLst/>
              </a:prstGeom>
              <a:solidFill>
                <a:srgbClr val="EAEAEA"/>
              </a:solidFill>
              <a:ln w="38100" cap="flat" cmpd="sng" algn="ctr">
                <a:solidFill>
                  <a:srgbClr val="C00000"/>
                </a:solidFill>
                <a:prstDash val="solid"/>
                <a:round/>
                <a:headEnd type="none" w="med" len="med"/>
                <a:tailEnd type="none" w="med" len="med"/>
              </a:ln>
              <a:effectLst>
                <a:outerShdw dist="35921" dir="2700000" algn="ctr" rotWithShape="0">
                  <a:schemeClr val="bg1"/>
                </a:outerShdw>
              </a:effectLst>
            </p:spPr>
          </p:cxnSp>
        </p:grpSp>
        <p:cxnSp>
          <p:nvCxnSpPr>
            <p:cNvPr id="28" name="直接连接符 27"/>
            <p:cNvCxnSpPr>
              <a:endCxn id="34" idx="5"/>
            </p:cNvCxnSpPr>
            <p:nvPr/>
          </p:nvCxnSpPr>
          <p:spPr bwMode="auto">
            <a:xfrm flipV="1">
              <a:off x="6021738" y="3438019"/>
              <a:ext cx="489289" cy="545102"/>
            </a:xfrm>
            <a:prstGeom prst="line">
              <a:avLst/>
            </a:prstGeom>
            <a:solidFill>
              <a:srgbClr val="EAEAEA"/>
            </a:solidFill>
            <a:ln w="9525" cap="flat" cmpd="sng" algn="ctr">
              <a:solidFill>
                <a:srgbClr val="C00000"/>
              </a:solidFill>
              <a:prstDash val="dash"/>
              <a:round/>
              <a:headEnd type="none" w="med" len="med"/>
              <a:tailEnd type="none" w="med" len="med"/>
            </a:ln>
            <a:effectLst>
              <a:outerShdw dist="35921" dir="2700000" algn="ctr" rotWithShape="0">
                <a:schemeClr val="bg1"/>
              </a:outerShdw>
            </a:effectLst>
          </p:spPr>
        </p:cxnSp>
      </p:grpSp>
    </p:spTree>
    <p:extLst>
      <p:ext uri="{BB962C8B-B14F-4D97-AF65-F5344CB8AC3E}">
        <p14:creationId xmlns:p14="http://schemas.microsoft.com/office/powerpoint/2010/main" val="536269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1" name="Rectangle 2"/>
          <p:cNvSpPr txBox="1">
            <a:spLocks noChangeArrowheads="1"/>
          </p:cNvSpPr>
          <p:nvPr/>
        </p:nvSpPr>
        <p:spPr bwMode="auto">
          <a:xfrm>
            <a:off x="456572" y="1172222"/>
            <a:ext cx="652842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eaLnBrk="1" hangingPunct="1">
              <a:lnSpc>
                <a:spcPct val="90000"/>
              </a:lnSpc>
              <a:buFontTx/>
              <a:buNone/>
              <a:defRPr sz="2800">
                <a:solidFill>
                  <a:srgbClr val="000099"/>
                </a:solidFill>
                <a:latin typeface="微软雅黑" panose="020B0503020204020204" pitchFamily="34" charset="-122"/>
                <a:ea typeface="微软雅黑" panose="020B0503020204020204" pitchFamily="34" charset="-122"/>
              </a:defRPr>
            </a:lvl1pPr>
            <a:lvl2pPr marL="742950" indent="-285750">
              <a:buChar char="–"/>
              <a:defRPr sz="2800">
                <a:solidFill>
                  <a:schemeClr val="tx1"/>
                </a:solidFill>
                <a:latin typeface="Arial" panose="020B0604020202020204" pitchFamily="34" charset="0"/>
                <a:ea typeface="宋体" panose="02010600030101010101" pitchFamily="2" charset="-122"/>
              </a:defRPr>
            </a:lvl2pPr>
            <a:lvl3pPr marL="1143000" indent="-228600">
              <a:buChar char="•"/>
              <a:defRPr sz="2400">
                <a:solidFill>
                  <a:schemeClr val="tx1"/>
                </a:solidFill>
                <a:latin typeface="Arial" panose="020B0604020202020204" pitchFamily="34" charset="0"/>
                <a:ea typeface="宋体" panose="02010600030101010101" pitchFamily="2" charset="-122"/>
              </a:defRPr>
            </a:lvl3pPr>
            <a:lvl4pPr marL="1600200" indent="-228600">
              <a:buChar char="–"/>
              <a:defRPr sz="2000">
                <a:solidFill>
                  <a:schemeClr val="tx1"/>
                </a:solidFill>
                <a:latin typeface="Arial" panose="020B0604020202020204" pitchFamily="34" charset="0"/>
                <a:ea typeface="宋体" panose="02010600030101010101" pitchFamily="2" charset="-122"/>
              </a:defRPr>
            </a:lvl4pPr>
            <a:lvl5pPr marL="2057400" indent="-22860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dirty="0" smtClean="0">
                <a:solidFill>
                  <a:srgbClr val="0000FF"/>
                </a:solidFill>
              </a:rPr>
              <a:t> (4) </a:t>
            </a:r>
            <a:r>
              <a:rPr lang="zh-CN" altLang="en-US" dirty="0" smtClean="0">
                <a:solidFill>
                  <a:srgbClr val="0000FF"/>
                </a:solidFill>
              </a:rPr>
              <a:t>易</a:t>
            </a:r>
            <a:r>
              <a:rPr lang="zh-CN" altLang="en-US" dirty="0">
                <a:solidFill>
                  <a:srgbClr val="0000FF"/>
                </a:solidFill>
              </a:rPr>
              <a:t>嵌入到应用系统中，应用广泛</a:t>
            </a:r>
          </a:p>
          <a:p>
            <a:endParaRPr lang="zh-CN" altLang="en-US" dirty="0" smtClean="0">
              <a:solidFill>
                <a:srgbClr val="0000FF"/>
              </a:solidFill>
            </a:endParaRPr>
          </a:p>
          <a:p>
            <a:endParaRPr lang="zh-CN" altLang="en-US" dirty="0">
              <a:solidFill>
                <a:srgbClr val="0000FF"/>
              </a:solidFill>
            </a:endParaRPr>
          </a:p>
        </p:txBody>
      </p:sp>
      <p:pic>
        <p:nvPicPr>
          <p:cNvPr id="6" name="图片 5"/>
          <p:cNvPicPr>
            <a:picLocks noChangeAspect="1"/>
          </p:cNvPicPr>
          <p:nvPr/>
        </p:nvPicPr>
        <p:blipFill>
          <a:blip r:embed="rId2"/>
          <a:stretch>
            <a:fillRect/>
          </a:stretch>
        </p:blipFill>
        <p:spPr>
          <a:xfrm>
            <a:off x="1871547" y="1943904"/>
            <a:ext cx="5255221" cy="4030250"/>
          </a:xfrm>
          <a:prstGeom prst="rect">
            <a:avLst/>
          </a:prstGeom>
        </p:spPr>
      </p:pic>
    </p:spTree>
    <p:extLst>
      <p:ext uri="{BB962C8B-B14F-4D97-AF65-F5344CB8AC3E}">
        <p14:creationId xmlns:p14="http://schemas.microsoft.com/office/powerpoint/2010/main" val="1349767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51" name="图片 50" descr="工业过程控制.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4384" y="1734966"/>
            <a:ext cx="2753618" cy="181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descr="智能控制.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4384" y="3780716"/>
            <a:ext cx="2753618" cy="205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52"/>
          <p:cNvSpPr/>
          <p:nvPr/>
        </p:nvSpPr>
        <p:spPr>
          <a:xfrm>
            <a:off x="546865" y="2314694"/>
            <a:ext cx="4896544" cy="4093428"/>
          </a:xfrm>
          <a:prstGeom prst="rect">
            <a:avLst/>
          </a:prstGeom>
        </p:spPr>
        <p:txBody>
          <a:bodyPr wrap="square">
            <a:spAutoFit/>
          </a:bodyPr>
          <a:lstStyle/>
          <a:p>
            <a:pPr>
              <a:buNone/>
            </a:pPr>
            <a:r>
              <a:rPr lang="zh-CN" altLang="en-US" sz="2600" dirty="0">
                <a:solidFill>
                  <a:schemeClr val="tx1"/>
                </a:solidFill>
                <a:latin typeface="微软雅黑" panose="020B0503020204020204" pitchFamily="34" charset="-122"/>
                <a:ea typeface="微软雅黑" panose="020B0503020204020204" pitchFamily="34" charset="-122"/>
              </a:rPr>
              <a:t>       电流、电压、温度、液位、流量等物理参数的采集和控制均可以利用</a:t>
            </a:r>
            <a:r>
              <a:rPr lang="zh-CN" altLang="en-US" sz="2600" dirty="0">
                <a:solidFill>
                  <a:srgbClr val="C00000"/>
                </a:solidFill>
                <a:latin typeface="微软雅黑" panose="020B0503020204020204" pitchFamily="34" charset="-122"/>
                <a:ea typeface="微软雅黑" panose="020B0503020204020204" pitchFamily="34" charset="-122"/>
              </a:rPr>
              <a:t>单片机</a:t>
            </a:r>
            <a:r>
              <a:rPr lang="zh-CN" altLang="en-US" sz="2600" dirty="0">
                <a:solidFill>
                  <a:schemeClr val="tx1"/>
                </a:solidFill>
                <a:latin typeface="微软雅黑" panose="020B0503020204020204" pitchFamily="34" charset="-122"/>
                <a:ea typeface="微软雅黑" panose="020B0503020204020204" pitchFamily="34" charset="-122"/>
              </a:rPr>
              <a:t>方便地实现。</a:t>
            </a:r>
            <a:endParaRPr lang="en-US" altLang="zh-CN" sz="2600" dirty="0">
              <a:solidFill>
                <a:schemeClr val="tx1"/>
              </a:solidFill>
              <a:latin typeface="微软雅黑" panose="020B0503020204020204" pitchFamily="34" charset="-122"/>
              <a:ea typeface="微软雅黑" panose="020B0503020204020204" pitchFamily="34" charset="-122"/>
            </a:endParaRPr>
          </a:p>
          <a:p>
            <a:pPr>
              <a:buNone/>
            </a:pPr>
            <a:r>
              <a:rPr lang="zh-CN" altLang="en-US" sz="2600" dirty="0">
                <a:solidFill>
                  <a:schemeClr val="tx1"/>
                </a:solidFill>
                <a:latin typeface="微软雅黑" panose="020B0503020204020204" pitchFamily="34" charset="-122"/>
                <a:ea typeface="微软雅黑" panose="020B0503020204020204" pitchFamily="34" charset="-122"/>
              </a:rPr>
              <a:t>       此类系统中，</a:t>
            </a:r>
            <a:r>
              <a:rPr lang="zh-CN" altLang="en-US" sz="2600" dirty="0">
                <a:solidFill>
                  <a:srgbClr val="C00000"/>
                </a:solidFill>
                <a:latin typeface="微软雅黑" panose="020B0503020204020204" pitchFamily="34" charset="-122"/>
                <a:ea typeface="微软雅黑" panose="020B0503020204020204" pitchFamily="34" charset="-122"/>
              </a:rPr>
              <a:t>单片机作为系统控制器</a:t>
            </a:r>
            <a:r>
              <a:rPr lang="zh-CN" altLang="en-US" sz="2600" dirty="0">
                <a:solidFill>
                  <a:schemeClr val="tx1"/>
                </a:solidFill>
                <a:latin typeface="微软雅黑" panose="020B0503020204020204" pitchFamily="34" charset="-122"/>
                <a:ea typeface="微软雅黑" panose="020B0503020204020204" pitchFamily="34" charset="-122"/>
              </a:rPr>
              <a:t>，可根据被控对象的不同特征采用不同的算法，实现期望的控制指标，从而提高生产效率和产品质量。</a:t>
            </a:r>
            <a:endParaRPr lang="en-US" altLang="zh-CN" sz="2600" dirty="0">
              <a:solidFill>
                <a:schemeClr val="tx1"/>
              </a:solidFill>
              <a:latin typeface="微软雅黑" panose="020B0503020204020204" pitchFamily="34" charset="-122"/>
              <a:ea typeface="微软雅黑" panose="020B0503020204020204" pitchFamily="34" charset="-122"/>
            </a:endParaRPr>
          </a:p>
          <a:p>
            <a:pPr>
              <a:buNone/>
            </a:pPr>
            <a:r>
              <a:rPr lang="zh-CN" altLang="en-US" sz="2600" dirty="0">
                <a:solidFill>
                  <a:schemeClr val="tx1"/>
                </a:solidFill>
                <a:latin typeface="微软雅黑" panose="020B0503020204020204" pitchFamily="34" charset="-122"/>
                <a:ea typeface="微软雅黑" panose="020B0503020204020204" pitchFamily="34" charset="-122"/>
              </a:rPr>
              <a:t>       典型应用如温度控制、自动生产线等 。</a:t>
            </a:r>
          </a:p>
        </p:txBody>
      </p:sp>
      <p:sp>
        <p:nvSpPr>
          <p:cNvPr id="54"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Tree>
    <p:extLst>
      <p:ext uri="{BB962C8B-B14F-4D97-AF65-F5344CB8AC3E}">
        <p14:creationId xmlns:p14="http://schemas.microsoft.com/office/powerpoint/2010/main" val="3468845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2" name="矩形 11"/>
          <p:cNvSpPr/>
          <p:nvPr/>
        </p:nvSpPr>
        <p:spPr>
          <a:xfrm>
            <a:off x="1012480" y="2812705"/>
            <a:ext cx="4326102" cy="2646878"/>
          </a:xfrm>
          <a:prstGeom prst="rect">
            <a:avLst/>
          </a:prstGeom>
        </p:spPr>
        <p:txBody>
          <a:bodyPr wrap="square">
            <a:spAutoFit/>
          </a:bodyPr>
          <a:lstStyle/>
          <a:p>
            <a:pPr>
              <a:buNone/>
            </a:pPr>
            <a:r>
              <a:rPr lang="en-US" altLang="zh-CN" sz="2600" dirty="0">
                <a:solidFill>
                  <a:srgbClr val="0000FF"/>
                </a:solidFill>
                <a:latin typeface="微软雅黑" panose="020B0503020204020204" pitchFamily="34" charset="-122"/>
                <a:ea typeface="微软雅黑" panose="020B0503020204020204" pitchFamily="34" charset="-122"/>
              </a:rPr>
              <a:t>◆</a:t>
            </a:r>
            <a:r>
              <a:rPr lang="en-US" altLang="zh-CN" sz="2600" dirty="0">
                <a:solidFill>
                  <a:srgbClr val="000099"/>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提高仪器仪表的精度</a:t>
            </a:r>
            <a:endParaRPr lang="en-US" altLang="zh-CN" sz="2600" dirty="0">
              <a:solidFill>
                <a:schemeClr val="tx1"/>
              </a:solidFill>
              <a:latin typeface="微软雅黑" panose="020B0503020204020204" pitchFamily="34" charset="-122"/>
              <a:ea typeface="微软雅黑" panose="020B0503020204020204" pitchFamily="34" charset="-122"/>
            </a:endParaRPr>
          </a:p>
          <a:p>
            <a:pPr>
              <a:buNone/>
            </a:pPr>
            <a:r>
              <a:rPr lang="en-US" altLang="zh-CN" sz="2600" dirty="0">
                <a:solidFill>
                  <a:srgbClr val="0000FF"/>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使仪器仪表智能化</a:t>
            </a:r>
            <a:endParaRPr lang="en-US" altLang="zh-CN" sz="2600" dirty="0">
              <a:solidFill>
                <a:schemeClr val="tx1"/>
              </a:solidFill>
              <a:latin typeface="微软雅黑" panose="020B0503020204020204" pitchFamily="34" charset="-122"/>
              <a:ea typeface="微软雅黑" panose="020B0503020204020204" pitchFamily="34" charset="-122"/>
            </a:endParaRPr>
          </a:p>
          <a:p>
            <a:pPr>
              <a:buNone/>
            </a:pPr>
            <a:r>
              <a:rPr lang="en-US" altLang="zh-CN" sz="2600" dirty="0">
                <a:solidFill>
                  <a:srgbClr val="0000FF"/>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简化硬件结构、减小体积</a:t>
            </a:r>
            <a:endParaRPr lang="en-US" altLang="zh-CN" sz="2600" dirty="0">
              <a:solidFill>
                <a:schemeClr val="tx1"/>
              </a:solidFill>
              <a:latin typeface="微软雅黑" panose="020B0503020204020204" pitchFamily="34" charset="-122"/>
              <a:ea typeface="微软雅黑" panose="020B0503020204020204" pitchFamily="34" charset="-122"/>
            </a:endParaRPr>
          </a:p>
          <a:p>
            <a:pPr>
              <a:buNone/>
            </a:pPr>
            <a:r>
              <a:rPr lang="en-US" altLang="zh-CN" sz="2600" dirty="0">
                <a:solidFill>
                  <a:srgbClr val="0000FF"/>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易于携带和使用 </a:t>
            </a:r>
            <a:endParaRPr lang="en-US" altLang="zh-CN" sz="2600" dirty="0">
              <a:solidFill>
                <a:schemeClr val="tx1"/>
              </a:solidFill>
              <a:latin typeface="微软雅黑" panose="020B0503020204020204" pitchFamily="34" charset="-122"/>
              <a:ea typeface="微软雅黑" panose="020B0503020204020204" pitchFamily="34" charset="-122"/>
            </a:endParaRPr>
          </a:p>
          <a:p>
            <a:pPr>
              <a:spcBef>
                <a:spcPts val="1200"/>
              </a:spcBef>
              <a:buNone/>
            </a:pPr>
            <a:r>
              <a:rPr lang="en-US" altLang="zh-CN" sz="2600" dirty="0">
                <a:solidFill>
                  <a:schemeClr val="tx1"/>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典型应用如各种电气测量仪表、智能传感器等</a:t>
            </a:r>
            <a:r>
              <a:rPr lang="zh-CN" altLang="en-US" sz="2600" dirty="0" smtClean="0">
                <a:solidFill>
                  <a:schemeClr val="tx1"/>
                </a:solidFill>
                <a:latin typeface="微软雅黑" panose="020B0503020204020204" pitchFamily="34" charset="-122"/>
                <a:ea typeface="微软雅黑" panose="020B0503020204020204" pitchFamily="34" charset="-122"/>
              </a:rPr>
              <a:t>。</a:t>
            </a:r>
            <a:endParaRPr lang="zh-CN" altLang="en-US" sz="2600" dirty="0">
              <a:solidFill>
                <a:schemeClr val="tx1"/>
              </a:solidFill>
              <a:latin typeface="微软雅黑" panose="020B0503020204020204" pitchFamily="34" charset="-122"/>
              <a:ea typeface="微软雅黑" panose="020B0503020204020204" pitchFamily="34" charset="-122"/>
            </a:endParaRPr>
          </a:p>
        </p:txBody>
      </p:sp>
      <p:pic>
        <p:nvPicPr>
          <p:cNvPr id="13" name="图片 12" descr="仪表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2030" y="1696492"/>
            <a:ext cx="3008056" cy="232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45275"/>
          <a:stretch/>
        </p:blipFill>
        <p:spPr>
          <a:xfrm>
            <a:off x="5987576" y="3976594"/>
            <a:ext cx="1954311" cy="1782027"/>
          </a:xfrm>
          <a:prstGeom prst="rect">
            <a:avLst/>
          </a:prstGeom>
        </p:spPr>
      </p:pic>
    </p:spTree>
    <p:extLst>
      <p:ext uri="{BB962C8B-B14F-4D97-AF65-F5344CB8AC3E}">
        <p14:creationId xmlns:p14="http://schemas.microsoft.com/office/powerpoint/2010/main" val="96755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5" name="Rectangle 10"/>
          <p:cNvSpPr>
            <a:spLocks noChangeArrowheads="1"/>
          </p:cNvSpPr>
          <p:nvPr/>
        </p:nvSpPr>
        <p:spPr bwMode="auto">
          <a:xfrm>
            <a:off x="511177" y="274222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家用电器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1091599" y="3265087"/>
            <a:ext cx="4308671" cy="2646878"/>
          </a:xfrm>
          <a:prstGeom prst="rect">
            <a:avLst/>
          </a:prstGeom>
        </p:spPr>
        <p:txBody>
          <a:bodyPr wrap="square">
            <a:spAutoFit/>
          </a:bodyPr>
          <a:lstStyle/>
          <a:p>
            <a:pPr>
              <a:buNone/>
            </a:pPr>
            <a:r>
              <a:rPr lang="en-US" altLang="zh-CN" sz="2600" dirty="0">
                <a:solidFill>
                  <a:srgbClr val="0000FF"/>
                </a:solidFill>
                <a:latin typeface="微软雅黑" panose="020B0503020204020204" pitchFamily="34" charset="-122"/>
                <a:ea typeface="微软雅黑" panose="020B0503020204020204" pitchFamily="34" charset="-122"/>
              </a:rPr>
              <a:t>◆</a:t>
            </a:r>
            <a:r>
              <a:rPr lang="en-US" altLang="zh-CN" sz="2600" dirty="0">
                <a:solidFill>
                  <a:srgbClr val="000099"/>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嵌入单片机作为控制器</a:t>
            </a:r>
          </a:p>
          <a:p>
            <a:pPr>
              <a:buNone/>
            </a:pPr>
            <a:r>
              <a:rPr lang="en-US" altLang="zh-CN" sz="2600" dirty="0">
                <a:solidFill>
                  <a:srgbClr val="0000FF"/>
                </a:solidFill>
                <a:latin typeface="微软雅黑" panose="020B0503020204020204" pitchFamily="34" charset="-122"/>
                <a:ea typeface="微软雅黑" panose="020B0503020204020204" pitchFamily="34" charset="-122"/>
              </a:rPr>
              <a:t>◆</a:t>
            </a:r>
            <a:r>
              <a:rPr lang="en-US" altLang="zh-CN" sz="2600" dirty="0">
                <a:solidFill>
                  <a:srgbClr val="000099"/>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功能和性能大大提高</a:t>
            </a:r>
          </a:p>
          <a:p>
            <a:pPr>
              <a:buNone/>
            </a:pPr>
            <a:r>
              <a:rPr lang="en-US" altLang="zh-CN" sz="2600" dirty="0">
                <a:solidFill>
                  <a:srgbClr val="0000FF"/>
                </a:solidFill>
                <a:latin typeface="微软雅黑" panose="020B0503020204020204" pitchFamily="34" charset="-122"/>
                <a:ea typeface="微软雅黑" panose="020B0503020204020204" pitchFamily="34" charset="-122"/>
              </a:rPr>
              <a:t>◆</a:t>
            </a:r>
            <a:r>
              <a:rPr lang="en-US" altLang="zh-CN" sz="2600" dirty="0">
                <a:solidFill>
                  <a:srgbClr val="000099"/>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实现智能化、最优化控制</a:t>
            </a:r>
          </a:p>
          <a:p>
            <a:pPr>
              <a:spcBef>
                <a:spcPts val="1200"/>
              </a:spcBef>
              <a:buNone/>
            </a:pPr>
            <a:r>
              <a:rPr lang="zh-CN" altLang="en-US" sz="2600" dirty="0">
                <a:solidFill>
                  <a:schemeClr val="tx1"/>
                </a:solidFill>
                <a:latin typeface="微软雅黑" panose="020B0503020204020204" pitchFamily="34" charset="-122"/>
                <a:ea typeface="微软雅黑" panose="020B0503020204020204" pitchFamily="34" charset="-122"/>
              </a:rPr>
              <a:t>       典型应用如各种洗衣机、热水器、冰箱、电饭煲、空调等。</a:t>
            </a:r>
          </a:p>
        </p:txBody>
      </p:sp>
      <p:grpSp>
        <p:nvGrpSpPr>
          <p:cNvPr id="17" name="组合 16"/>
          <p:cNvGrpSpPr/>
          <p:nvPr/>
        </p:nvGrpSpPr>
        <p:grpSpPr>
          <a:xfrm>
            <a:off x="5485800" y="2103298"/>
            <a:ext cx="3073224" cy="3681006"/>
            <a:chOff x="5868144" y="2268274"/>
            <a:chExt cx="3073224" cy="3681006"/>
          </a:xfrm>
        </p:grpSpPr>
        <p:pic>
          <p:nvPicPr>
            <p:cNvPr id="18" name="图片 3" descr="洗衣机.jpg"/>
            <p:cNvPicPr>
              <a:picLocks noChangeAspect="1"/>
            </p:cNvPicPr>
            <p:nvPr/>
          </p:nvPicPr>
          <p:blipFill rotWithShape="1">
            <a:blip r:embed="rId2">
              <a:extLst>
                <a:ext uri="{28A0092B-C50C-407E-A947-70E740481C1C}">
                  <a14:useLocalDpi xmlns:a14="http://schemas.microsoft.com/office/drawing/2010/main" val="0"/>
                </a:ext>
              </a:extLst>
            </a:blip>
            <a:srcRect l="16620" r="15295"/>
            <a:stretch/>
          </p:blipFill>
          <p:spPr bwMode="auto">
            <a:xfrm>
              <a:off x="7629463" y="4692557"/>
              <a:ext cx="1139513" cy="125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4" descr="电冰箱.jpg"/>
            <p:cNvPicPr>
              <a:picLocks noChangeAspect="1"/>
            </p:cNvPicPr>
            <p:nvPr/>
          </p:nvPicPr>
          <p:blipFill rotWithShape="1">
            <a:blip r:embed="rId3">
              <a:extLst>
                <a:ext uri="{28A0092B-C50C-407E-A947-70E740481C1C}">
                  <a14:useLocalDpi xmlns:a14="http://schemas.microsoft.com/office/drawing/2010/main" val="0"/>
                </a:ext>
              </a:extLst>
            </a:blip>
            <a:srcRect l="47554" r="7533"/>
            <a:stretch/>
          </p:blipFill>
          <p:spPr bwMode="auto">
            <a:xfrm>
              <a:off x="5868144" y="2352973"/>
              <a:ext cx="1224136" cy="204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5" descr="空调.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268274"/>
              <a:ext cx="1777080" cy="203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5"/>
            <a:stretch>
              <a:fillRect/>
            </a:stretch>
          </p:blipFill>
          <p:spPr>
            <a:xfrm>
              <a:off x="6199396" y="4844684"/>
              <a:ext cx="952467" cy="952467"/>
            </a:xfrm>
            <a:prstGeom prst="rect">
              <a:avLst/>
            </a:prstGeom>
          </p:spPr>
        </p:pic>
      </p:grpSp>
    </p:spTree>
    <p:extLst>
      <p:ext uri="{BB962C8B-B14F-4D97-AF65-F5344CB8AC3E}">
        <p14:creationId xmlns:p14="http://schemas.microsoft.com/office/powerpoint/2010/main" val="374684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5" name="Rectangle 10"/>
          <p:cNvSpPr>
            <a:spLocks noChangeArrowheads="1"/>
          </p:cNvSpPr>
          <p:nvPr/>
        </p:nvSpPr>
        <p:spPr bwMode="auto">
          <a:xfrm>
            <a:off x="511177" y="274222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家用电器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0"/>
          <p:cNvSpPr>
            <a:spLocks noChangeArrowheads="1"/>
          </p:cNvSpPr>
          <p:nvPr/>
        </p:nvSpPr>
        <p:spPr bwMode="auto">
          <a:xfrm>
            <a:off x="498477" y="3318484"/>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汽车电子设备</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658607" y="3774479"/>
            <a:ext cx="8012318" cy="892552"/>
          </a:xfrm>
          <a:prstGeom prst="rect">
            <a:avLst/>
          </a:prstGeom>
        </p:spPr>
        <p:txBody>
          <a:bodyPr wrap="square">
            <a:spAutoFit/>
          </a:bodyPr>
          <a:lstStyle/>
          <a:p>
            <a:pPr>
              <a:spcBef>
                <a:spcPts val="600"/>
              </a:spcBef>
              <a:buNone/>
            </a:pPr>
            <a:r>
              <a:rPr lang="zh-CN" altLang="en-US" sz="2600" dirty="0">
                <a:solidFill>
                  <a:schemeClr val="tx1"/>
                </a:solidFill>
                <a:latin typeface="微软雅黑" panose="020B0503020204020204" pitchFamily="34" charset="-122"/>
                <a:ea typeface="微软雅黑" panose="020B0503020204020204" pitchFamily="34" charset="-122"/>
              </a:rPr>
              <a:t>       如汽车</a:t>
            </a:r>
            <a:r>
              <a:rPr lang="zh-CN" altLang="en-US" sz="2600" dirty="0">
                <a:latin typeface="微软雅黑" panose="020B0503020204020204" pitchFamily="34" charset="-122"/>
                <a:ea typeface="微软雅黑" panose="020B0503020204020204" pitchFamily="34" charset="-122"/>
              </a:rPr>
              <a:t>的自动驾驶系统、安全系统</a:t>
            </a:r>
            <a:r>
              <a:rPr lang="zh-CN" altLang="en-US" sz="2600" dirty="0">
                <a:solidFill>
                  <a:schemeClr val="tx1"/>
                </a:solidFill>
                <a:latin typeface="微软雅黑" panose="020B0503020204020204" pitchFamily="34" charset="-122"/>
                <a:ea typeface="微软雅黑" panose="020B0503020204020204" pitchFamily="34" charset="-122"/>
              </a:rPr>
              <a:t>、信息系统</a:t>
            </a:r>
            <a:r>
              <a:rPr lang="zh-CN" altLang="en-US" sz="2600" dirty="0" smtClean="0">
                <a:solidFill>
                  <a:schemeClr val="tx1"/>
                </a:solidFill>
                <a:latin typeface="微软雅黑" panose="020B0503020204020204" pitchFamily="34" charset="-122"/>
                <a:ea typeface="微软雅黑" panose="020B0503020204020204" pitchFamily="34" charset="-122"/>
              </a:rPr>
              <a:t>、汽车</a:t>
            </a:r>
            <a:r>
              <a:rPr lang="zh-CN" altLang="en-US" sz="2600" dirty="0">
                <a:solidFill>
                  <a:schemeClr val="tx1"/>
                </a:solidFill>
                <a:latin typeface="微软雅黑" panose="020B0503020204020204" pitchFamily="34" charset="-122"/>
                <a:ea typeface="微软雅黑" panose="020B0503020204020204" pitchFamily="34" charset="-122"/>
              </a:rPr>
              <a:t>导航系统、防撞监控系统、汽车黑匣子等。</a:t>
            </a:r>
          </a:p>
        </p:txBody>
      </p:sp>
      <p:pic>
        <p:nvPicPr>
          <p:cNvPr id="24" name="图片 6" descr="汽车自动驾驶系统.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2124" y="4737060"/>
            <a:ext cx="2922562" cy="164496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4999734" y="4778942"/>
            <a:ext cx="2804206" cy="1561204"/>
            <a:chOff x="6974420" y="1008512"/>
            <a:chExt cx="2804206" cy="156120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74420" y="1010902"/>
              <a:ext cx="1976640" cy="1558814"/>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7722" y="1008512"/>
              <a:ext cx="1170904" cy="1561204"/>
            </a:xfrm>
            <a:prstGeom prst="rect">
              <a:avLst/>
            </a:prstGeom>
          </p:spPr>
        </p:pic>
      </p:grpSp>
    </p:spTree>
    <p:extLst>
      <p:ext uri="{BB962C8B-B14F-4D97-AF65-F5344CB8AC3E}">
        <p14:creationId xmlns:p14="http://schemas.microsoft.com/office/powerpoint/2010/main" val="249695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5" name="Rectangle 10"/>
          <p:cNvSpPr>
            <a:spLocks noChangeArrowheads="1"/>
          </p:cNvSpPr>
          <p:nvPr/>
        </p:nvSpPr>
        <p:spPr bwMode="auto">
          <a:xfrm>
            <a:off x="511177" y="274222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家用电器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0"/>
          <p:cNvSpPr>
            <a:spLocks noChangeArrowheads="1"/>
          </p:cNvSpPr>
          <p:nvPr/>
        </p:nvSpPr>
        <p:spPr bwMode="auto">
          <a:xfrm>
            <a:off x="498477" y="3318484"/>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汽车电子设备</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0"/>
          <p:cNvSpPr>
            <a:spLocks noChangeArrowheads="1"/>
          </p:cNvSpPr>
          <p:nvPr/>
        </p:nvSpPr>
        <p:spPr bwMode="auto">
          <a:xfrm>
            <a:off x="498477" y="3860376"/>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通讯领域</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2"/>
          <a:stretch>
            <a:fillRect/>
          </a:stretch>
        </p:blipFill>
        <p:spPr>
          <a:xfrm>
            <a:off x="943275" y="4411238"/>
            <a:ext cx="7657253" cy="1917150"/>
          </a:xfrm>
          <a:prstGeom prst="rect">
            <a:avLst/>
          </a:prstGeom>
        </p:spPr>
      </p:pic>
    </p:spTree>
    <p:extLst>
      <p:ext uri="{BB962C8B-B14F-4D97-AF65-F5344CB8AC3E}">
        <p14:creationId xmlns:p14="http://schemas.microsoft.com/office/powerpoint/2010/main" val="73492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5" name="Rectangle 10"/>
          <p:cNvSpPr>
            <a:spLocks noChangeArrowheads="1"/>
          </p:cNvSpPr>
          <p:nvPr/>
        </p:nvSpPr>
        <p:spPr bwMode="auto">
          <a:xfrm>
            <a:off x="511177" y="274222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家用电器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0"/>
          <p:cNvSpPr>
            <a:spLocks noChangeArrowheads="1"/>
          </p:cNvSpPr>
          <p:nvPr/>
        </p:nvSpPr>
        <p:spPr bwMode="auto">
          <a:xfrm>
            <a:off x="498477" y="3318484"/>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汽车电子设备</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0"/>
          <p:cNvSpPr>
            <a:spLocks noChangeArrowheads="1"/>
          </p:cNvSpPr>
          <p:nvPr/>
        </p:nvSpPr>
        <p:spPr bwMode="auto">
          <a:xfrm>
            <a:off x="498477" y="3860376"/>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通讯领域</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515079" y="438396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武器装备</a:t>
            </a:r>
          </a:p>
        </p:txBody>
      </p:sp>
      <p:pic>
        <p:nvPicPr>
          <p:cNvPr id="1026" name="Picture 2" descr="https://gimg2.baidu.com/image_search/src=http%3A%2F%2Frs-channel.huanqiucdn.cn%2FimageDir%2F74eae0701d48ff22c43788510d44ee11.png&amp;refer=http%3A%2F%2Frs-channel.huanqiucdn.cn&amp;app=2002&amp;size=f9999,10000&amp;q=a80&amp;n=0&amp;g=0n&amp;fmt=auto?sec=1655182017&amp;t=fd5e2cd0173ae4c1ecb5ab8576bae6be"/>
          <p:cNvPicPr>
            <a:picLocks noChangeAspect="1" noChangeArrowheads="1"/>
          </p:cNvPicPr>
          <p:nvPr/>
        </p:nvPicPr>
        <p:blipFill rotWithShape="1">
          <a:blip r:embed="rId2">
            <a:extLst>
              <a:ext uri="{28A0092B-C50C-407E-A947-70E740481C1C}">
                <a14:useLocalDpi xmlns:a14="http://schemas.microsoft.com/office/drawing/2010/main" val="0"/>
              </a:ext>
            </a:extLst>
          </a:blip>
          <a:srcRect l="12860" t="50635" r="16963" b="10883"/>
          <a:stretch/>
        </p:blipFill>
        <p:spPr bwMode="auto">
          <a:xfrm>
            <a:off x="1711106" y="5038048"/>
            <a:ext cx="2932907" cy="928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0.baidu.com/it/u=2147444303,472513331&amp;fm=253&amp;fmt=auto&amp;app=138&amp;f=JPEG?w=872&amp;h=5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3313" y="4945097"/>
            <a:ext cx="1942879" cy="111403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2906830" y="6073051"/>
            <a:ext cx="68339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战机</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763055" y="6068758"/>
            <a:ext cx="68339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坦克</a:t>
            </a:r>
          </a:p>
        </p:txBody>
      </p:sp>
    </p:spTree>
    <p:extLst>
      <p:ext uri="{BB962C8B-B14F-4D97-AF65-F5344CB8AC3E}">
        <p14:creationId xmlns:p14="http://schemas.microsoft.com/office/powerpoint/2010/main" val="339140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wipe(left)">
                                      <p:cBhvr>
                                        <p:cTn id="1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50" name="Rectangle 10"/>
          <p:cNvSpPr>
            <a:spLocks noChangeArrowheads="1"/>
          </p:cNvSpPr>
          <p:nvPr/>
        </p:nvSpPr>
        <p:spPr bwMode="auto">
          <a:xfrm>
            <a:off x="523877" y="2219357"/>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仪表领域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511177" y="169649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工业检测与控制领域   </a:t>
            </a:r>
          </a:p>
        </p:txBody>
      </p:sp>
      <p:sp>
        <p:nvSpPr>
          <p:cNvPr id="15" name="Rectangle 10"/>
          <p:cNvSpPr>
            <a:spLocks noChangeArrowheads="1"/>
          </p:cNvSpPr>
          <p:nvPr/>
        </p:nvSpPr>
        <p:spPr bwMode="auto">
          <a:xfrm>
            <a:off x="511177" y="274222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家用电器</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领域</a:t>
            </a:r>
          </a:p>
          <a:p>
            <a:pPr eaLnBrk="1" hangingPunct="1">
              <a:lnSpc>
                <a:spcPct val="90000"/>
              </a:lnSpc>
              <a:buFontTx/>
              <a:buNone/>
            </a:pP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0"/>
          <p:cNvSpPr>
            <a:spLocks noChangeArrowheads="1"/>
          </p:cNvSpPr>
          <p:nvPr/>
        </p:nvSpPr>
        <p:spPr bwMode="auto">
          <a:xfrm>
            <a:off x="498477" y="3318484"/>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汽车电子设备</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0"/>
          <p:cNvSpPr>
            <a:spLocks noChangeArrowheads="1"/>
          </p:cNvSpPr>
          <p:nvPr/>
        </p:nvSpPr>
        <p:spPr bwMode="auto">
          <a:xfrm>
            <a:off x="498477" y="3860376"/>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通讯领域</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Rectangle 10"/>
          <p:cNvSpPr>
            <a:spLocks noChangeArrowheads="1"/>
          </p:cNvSpPr>
          <p:nvPr/>
        </p:nvSpPr>
        <p:spPr bwMode="auto">
          <a:xfrm>
            <a:off x="515079" y="4383962"/>
            <a:ext cx="450125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武器装备</a:t>
            </a:r>
          </a:p>
        </p:txBody>
      </p:sp>
      <p:sp>
        <p:nvSpPr>
          <p:cNvPr id="16" name="Rectangle 10"/>
          <p:cNvSpPr>
            <a:spLocks noChangeArrowheads="1"/>
          </p:cNvSpPr>
          <p:nvPr/>
        </p:nvSpPr>
        <p:spPr bwMode="auto">
          <a:xfrm>
            <a:off x="523876" y="4923485"/>
            <a:ext cx="536087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90000"/>
              </a:lnSpc>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(7) </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各种终端及</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计算机</a:t>
            </a:r>
            <a:r>
              <a:rPr lang="zh-CN" altLang="en-US" sz="28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外部设备</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2" name="Picture 4" descr="https://img0.baidu.com/it/u=1468496011,2307896392&amp;fm=253&amp;fmt=auto&amp;app=138&amp;f=JPEG?w=725&amp;h=5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691" y="5446350"/>
            <a:ext cx="1839578" cy="1268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g2.baidu.com/it/u=705356691,441238876&amp;fm=253&amp;fmt=auto&amp;app=138&amp;f=JPEG?w=640&amp;h=4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547" y="5477700"/>
            <a:ext cx="1975485" cy="125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9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wipe(down)">
                                      <p:cBhvr>
                                        <p:cTn id="10" dur="500"/>
                                        <p:tgtEl>
                                          <p:spTgt spid="2052"/>
                                        </p:tgtEl>
                                      </p:cBhvr>
                                    </p:animEffect>
                                  </p:childTnLst>
                                </p:cTn>
                              </p:par>
                              <p:par>
                                <p:cTn id="11" presetID="22" presetClass="entr" presetSubtype="4"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wipe(down)">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3691682" y="212779"/>
            <a:ext cx="1471878" cy="733534"/>
          </a:xfrm>
          <a:prstGeom prst="rect">
            <a:avLst/>
          </a:prstGeom>
        </p:spPr>
        <p:txBody>
          <a:bodyPr wrap="none">
            <a:spAutoFit/>
          </a:bodyPr>
          <a:lstStyle/>
          <a:p>
            <a:pPr lvl="0" algn="ctr" fontAlgn="base">
              <a:lnSpc>
                <a:spcPts val="5000"/>
              </a:lnSpc>
              <a:spcBef>
                <a:spcPct val="0"/>
              </a:spcBef>
              <a:spcAft>
                <a:spcPct val="0"/>
              </a:spcAft>
              <a:defRPr/>
            </a:pPr>
            <a:r>
              <a:rPr lang="zh-CN" altLang="en-US" sz="4000" b="1" kern="10" dirty="0">
                <a:ln w="9525">
                  <a:solidFill>
                    <a:srgbClr val="FFFF00"/>
                  </a:solidFill>
                  <a:round/>
                  <a:headEnd/>
                  <a:tailEnd/>
                </a:ln>
                <a:solidFill>
                  <a:srgbClr val="3333CC"/>
                </a:solidFill>
                <a:effectLst>
                  <a:outerShdw dist="35921" dir="2700000" algn="ctr" rotWithShape="0">
                    <a:srgbClr val="C0C0C0">
                      <a:alpha val="80000"/>
                    </a:srgbClr>
                  </a:outerShdw>
                </a:effectLst>
                <a:latin typeface="隶书"/>
                <a:ea typeface="隶书"/>
              </a:rPr>
              <a:t>目 录</a:t>
            </a:r>
          </a:p>
        </p:txBody>
      </p:sp>
      <p:sp>
        <p:nvSpPr>
          <p:cNvPr id="8" name="内容占位符 2"/>
          <p:cNvSpPr txBox="1">
            <a:spLocks noChangeArrowheads="1"/>
          </p:cNvSpPr>
          <p:nvPr/>
        </p:nvSpPr>
        <p:spPr bwMode="auto">
          <a:xfrm>
            <a:off x="1568918" y="1253888"/>
            <a:ext cx="6246795" cy="396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66738" indent="-612000" eaLnBrk="1" hangingPunct="1">
              <a:lnSpc>
                <a:spcPct val="125000"/>
              </a:lnSpc>
              <a:buFont typeface="Wingdings" pitchFamily="2" charset="2"/>
              <a:buNone/>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单片机概述   </a:t>
            </a:r>
          </a:p>
          <a:p>
            <a:pPr marL="566738" indent="-612000" eaLnBrk="1" hangingPunct="1">
              <a:lnSpc>
                <a:spcPct val="125000"/>
              </a:lnSpc>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51</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单片机的内部结构                                </a:t>
            </a:r>
          </a:p>
          <a:p>
            <a:pPr marL="566738" indent="-612000" eaLnBrk="1" hangingPunct="1">
              <a:lnSpc>
                <a:spcPct val="125000"/>
              </a:lnSpc>
              <a:buFontTx/>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C51</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语言程序设计</a:t>
            </a:r>
          </a:p>
          <a:p>
            <a:pPr marL="566738" indent="-612000" eaLnBrk="1" hangingPunct="1">
              <a:lnSpc>
                <a:spcPct val="125000"/>
              </a:lnSpc>
              <a:buFont typeface="Wingdings" pitchFamily="2" charset="2"/>
              <a:buNone/>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单片机的外设接口与应用</a:t>
            </a:r>
            <a:endPar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566738" indent="-612000" eaLnBrk="1" hangingPunct="1">
              <a:lnSpc>
                <a:spcPct val="125000"/>
              </a:lnSpc>
              <a:buFont typeface="Wingdings" pitchFamily="2" charset="2"/>
              <a:buNone/>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单片机的中断系统</a:t>
            </a:r>
          </a:p>
          <a:p>
            <a:pPr marL="566738" indent="-612000" eaLnBrk="1" hangingPunct="1">
              <a:lnSpc>
                <a:spcPct val="125000"/>
              </a:lnSpc>
              <a:buFont typeface="Wingdings" pitchFamily="2" charset="2"/>
              <a:buNone/>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6</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单片机的定时</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计数器</a:t>
            </a:r>
          </a:p>
          <a:p>
            <a:pPr marL="566738" indent="-612000" eaLnBrk="1" hangingPunct="1">
              <a:lnSpc>
                <a:spcPct val="125000"/>
              </a:lnSpc>
              <a:buFont typeface="Wingdings" pitchFamily="2" charset="2"/>
              <a:buNone/>
            </a:pP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kern="0" dirty="0" smtClean="0">
                <a:latin typeface="Times New Roman" panose="02020603050405020304" pitchFamily="18" charset="0"/>
                <a:ea typeface="华文楷体" panose="02010600040101010101" pitchFamily="2" charset="-122"/>
                <a:cs typeface="Times New Roman" panose="02020603050405020304" pitchFamily="18" charset="0"/>
              </a:rPr>
              <a:t>7</a:t>
            </a:r>
            <a:r>
              <a:rPr lang="zh-CN" altLang="en-US" sz="3200" kern="0" dirty="0" smtClean="0">
                <a:latin typeface="Times New Roman" panose="02020603050405020304" pitchFamily="18" charset="0"/>
                <a:ea typeface="华文楷体" panose="02010600040101010101" pitchFamily="2" charset="-122"/>
                <a:cs typeface="Times New Roman" panose="02020603050405020304" pitchFamily="18" charset="0"/>
              </a:rPr>
              <a:t>章 单片机串行通信</a:t>
            </a:r>
          </a:p>
        </p:txBody>
      </p:sp>
    </p:spTree>
    <p:extLst>
      <p:ext uri="{BB962C8B-B14F-4D97-AF65-F5344CB8AC3E}">
        <p14:creationId xmlns:p14="http://schemas.microsoft.com/office/powerpoint/2010/main" val="2332763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5314275" cy="707886"/>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1.3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的特点及应用</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领域</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Rectangle 5"/>
          <p:cNvSpPr>
            <a:spLocks noChangeArrowheads="1"/>
          </p:cNvSpPr>
          <p:nvPr/>
        </p:nvSpPr>
        <p:spPr bwMode="auto">
          <a:xfrm>
            <a:off x="396875" y="934120"/>
            <a:ext cx="3324225"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solidFill>
                  <a:schemeClr val="tx1"/>
                </a:solidFill>
                <a:latin typeface="微软雅黑" panose="020B0503020204020204" pitchFamily="34" charset="-122"/>
                <a:ea typeface="微软雅黑" panose="020B0503020204020204" pitchFamily="34" charset="-122"/>
              </a:rPr>
              <a:t>单片机</a:t>
            </a:r>
            <a:r>
              <a:rPr lang="zh-CN" altLang="en-US" sz="2800" b="1" dirty="0" smtClean="0">
                <a:solidFill>
                  <a:schemeClr val="tx1"/>
                </a:solidFill>
                <a:latin typeface="微软雅黑" panose="020B0503020204020204" pitchFamily="34" charset="-122"/>
                <a:ea typeface="微软雅黑" panose="020B0503020204020204" pitchFamily="34" charset="-122"/>
              </a:rPr>
              <a:t>的应用领域：</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50875" y="1551855"/>
            <a:ext cx="7921625" cy="4816813"/>
          </a:xfrm>
          <a:prstGeom prst="rect">
            <a:avLst/>
          </a:prstGeom>
        </p:spPr>
      </p:pic>
      <p:sp>
        <p:nvSpPr>
          <p:cNvPr id="16" name="Text Box 4"/>
          <p:cNvSpPr txBox="1">
            <a:spLocks noChangeArrowheads="1"/>
          </p:cNvSpPr>
          <p:nvPr/>
        </p:nvSpPr>
        <p:spPr bwMode="auto">
          <a:xfrm>
            <a:off x="1558472" y="2534409"/>
            <a:ext cx="5940425" cy="2468368"/>
          </a:xfrm>
          <a:prstGeom prst="rect">
            <a:avLst/>
          </a:prstGeom>
          <a:solidFill>
            <a:srgbClr val="CCFFFF"/>
          </a:solidFill>
          <a:ln w="28575">
            <a:solidFill>
              <a:srgbClr val="0000CC"/>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3600" dirty="0">
                <a:solidFill>
                  <a:srgbClr val="FF0000"/>
                </a:solidFill>
                <a:ea typeface="隶书" panose="02010509060101010101" pitchFamily="49" charset="-122"/>
              </a:rPr>
              <a:t>单片机技术的应用遍布工业生产与人民生活的各个领域</a:t>
            </a:r>
          </a:p>
          <a:p>
            <a:pPr algn="ctr" eaLnBrk="1" hangingPunct="1">
              <a:spcBef>
                <a:spcPct val="50000"/>
              </a:spcBef>
              <a:buFontTx/>
              <a:buNone/>
            </a:pPr>
            <a:r>
              <a:rPr lang="zh-CN" altLang="en-US" sz="3600" dirty="0">
                <a:solidFill>
                  <a:srgbClr val="FF0000"/>
                </a:solidFill>
                <a:ea typeface="隶书" panose="02010509060101010101" pitchFamily="49" charset="-122"/>
              </a:rPr>
              <a:t>“</a:t>
            </a:r>
            <a:r>
              <a:rPr lang="zh-CN" altLang="en-US" sz="4000" dirty="0">
                <a:solidFill>
                  <a:srgbClr val="FF0000"/>
                </a:solidFill>
                <a:ea typeface="隶书" panose="02010509060101010101" pitchFamily="49" charset="-122"/>
              </a:rPr>
              <a:t>无所不在</a:t>
            </a:r>
            <a:r>
              <a:rPr lang="zh-CN" altLang="en-US" sz="3600" dirty="0">
                <a:solidFill>
                  <a:srgbClr val="FF0000"/>
                </a:solidFill>
                <a:ea typeface="隶书" panose="02010509060101010101" pitchFamily="49" charset="-122"/>
              </a:rPr>
              <a:t>”</a:t>
            </a:r>
          </a:p>
        </p:txBody>
      </p:sp>
    </p:spTree>
    <p:extLst>
      <p:ext uri="{BB962C8B-B14F-4D97-AF65-F5344CB8AC3E}">
        <p14:creationId xmlns:p14="http://schemas.microsoft.com/office/powerpoint/2010/main" val="1079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672800" cy="664284"/>
          </a:xfrm>
          <a:prstGeom prst="rect">
            <a:avLst/>
          </a:prstGeom>
        </p:spPr>
        <p:txBody>
          <a:bodyPr wrap="none">
            <a:spAutoFit/>
          </a:bodyPr>
          <a:lstStyle/>
          <a:p>
            <a:pPr marL="566738" lvl="0"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单片机概述   </a:t>
            </a:r>
          </a:p>
        </p:txBody>
      </p:sp>
      <p:sp>
        <p:nvSpPr>
          <p:cNvPr id="18" name="五边形 17"/>
          <p:cNvSpPr/>
          <p:nvPr/>
        </p:nvSpPr>
        <p:spPr bwMode="auto">
          <a:xfrm>
            <a:off x="1770410" y="144231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9" name="AutoShape 15"/>
          <p:cNvSpPr>
            <a:spLocks noChangeArrowheads="1"/>
          </p:cNvSpPr>
          <p:nvPr/>
        </p:nvSpPr>
        <p:spPr bwMode="auto">
          <a:xfrm>
            <a:off x="2800764" y="142803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单片机简介</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20" name="五边形 19"/>
          <p:cNvSpPr/>
          <p:nvPr/>
        </p:nvSpPr>
        <p:spPr bwMode="auto">
          <a:xfrm>
            <a:off x="1756045" y="2073480"/>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1" name="AutoShape 15"/>
          <p:cNvSpPr>
            <a:spLocks noChangeArrowheads="1"/>
          </p:cNvSpPr>
          <p:nvPr/>
        </p:nvSpPr>
        <p:spPr bwMode="auto">
          <a:xfrm>
            <a:off x="2800045" y="2096526"/>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单片机的发展历程与趋势</a:t>
            </a:r>
          </a:p>
        </p:txBody>
      </p:sp>
      <p:sp>
        <p:nvSpPr>
          <p:cNvPr id="22" name="五边形 21"/>
          <p:cNvSpPr/>
          <p:nvPr/>
        </p:nvSpPr>
        <p:spPr bwMode="auto">
          <a:xfrm>
            <a:off x="1756045" y="2775109"/>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3" name="AutoShape 15"/>
          <p:cNvSpPr>
            <a:spLocks noChangeArrowheads="1"/>
          </p:cNvSpPr>
          <p:nvPr/>
        </p:nvSpPr>
        <p:spPr bwMode="auto">
          <a:xfrm>
            <a:off x="2800045" y="2760824"/>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单片机的特点及应用领域</a:t>
            </a:r>
          </a:p>
        </p:txBody>
      </p:sp>
      <p:sp>
        <p:nvSpPr>
          <p:cNvPr id="24" name="五边形 23"/>
          <p:cNvSpPr/>
          <p:nvPr/>
        </p:nvSpPr>
        <p:spPr bwMode="auto">
          <a:xfrm>
            <a:off x="1756045" y="343940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1.4</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5" name="AutoShape 15"/>
          <p:cNvSpPr>
            <a:spLocks noChangeArrowheads="1"/>
          </p:cNvSpPr>
          <p:nvPr/>
        </p:nvSpPr>
        <p:spPr bwMode="auto">
          <a:xfrm>
            <a:off x="2800045" y="342512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C00000"/>
                </a:solidFill>
                <a:latin typeface="黑体" panose="02010609060101010101" pitchFamily="49" charset="-122"/>
                <a:ea typeface="黑体" panose="02010609060101010101" pitchFamily="49" charset="-122"/>
              </a:rPr>
              <a:t>单片机主要产品简介</a:t>
            </a:r>
          </a:p>
        </p:txBody>
      </p:sp>
      <p:sp>
        <p:nvSpPr>
          <p:cNvPr id="26" name="五边形 25"/>
          <p:cNvSpPr/>
          <p:nvPr/>
        </p:nvSpPr>
        <p:spPr bwMode="auto">
          <a:xfrm>
            <a:off x="1768745" y="4113794"/>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1.5</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7" name="AutoShape 15"/>
          <p:cNvSpPr>
            <a:spLocks noChangeArrowheads="1"/>
          </p:cNvSpPr>
          <p:nvPr/>
        </p:nvSpPr>
        <p:spPr bwMode="auto">
          <a:xfrm>
            <a:off x="2812745" y="4099509"/>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a:solidFill>
                  <a:srgbClr val="002060"/>
                </a:solidFill>
                <a:latin typeface="黑体" panose="02010609060101010101" pitchFamily="49" charset="-122"/>
                <a:ea typeface="黑体" panose="02010609060101010101" pitchFamily="49" charset="-122"/>
              </a:rPr>
              <a:t>单片机应用系统的设计</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243921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4596130" cy="1323439"/>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1.4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主要产品简介</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Rectangle 5"/>
          <p:cNvSpPr>
            <a:spLocks noChangeArrowheads="1"/>
          </p:cNvSpPr>
          <p:nvPr/>
        </p:nvSpPr>
        <p:spPr bwMode="auto">
          <a:xfrm>
            <a:off x="396875" y="972220"/>
            <a:ext cx="8388350" cy="581762"/>
          </a:xfrm>
          <a:prstGeom prst="rect">
            <a:avLst/>
          </a:prstGeom>
          <a:noFill/>
          <a:extLst/>
        </p:spPr>
        <p:txBody>
          <a:bodyPr wrap="square" rtlCol="0">
            <a:spAutoFit/>
          </a:bodyPr>
          <a:lstStyle/>
          <a:p>
            <a:pPr>
              <a:lnSpc>
                <a:spcPct val="125000"/>
              </a:lnSpc>
              <a:spcBef>
                <a:spcPts val="600"/>
              </a:spcBef>
              <a:buClr>
                <a:srgbClr val="FF0000"/>
              </a:buClr>
              <a:buSzPct val="100000"/>
            </a:pPr>
            <a:r>
              <a:rPr lang="en-US" altLang="zh-CN" sz="2800" b="1" dirty="0">
                <a:solidFill>
                  <a:schemeClr val="tx1"/>
                </a:solidFill>
                <a:latin typeface="微软雅黑" panose="020B0503020204020204" pitchFamily="34" charset="-122"/>
                <a:ea typeface="微软雅黑" panose="020B0503020204020204" pitchFamily="34" charset="-122"/>
              </a:rPr>
              <a:t>MCS-51</a:t>
            </a:r>
            <a:r>
              <a:rPr lang="zh-CN" altLang="en-US" sz="2800" b="1" dirty="0">
                <a:solidFill>
                  <a:schemeClr val="tx1"/>
                </a:solidFill>
                <a:latin typeface="微软雅黑" panose="020B0503020204020204" pitchFamily="34" charset="-122"/>
                <a:ea typeface="微软雅黑" panose="020B0503020204020204" pitchFamily="34" charset="-122"/>
              </a:rPr>
              <a:t>系列及兼容型</a:t>
            </a:r>
            <a:r>
              <a:rPr lang="en-US" altLang="zh-CN" sz="2800" b="1" dirty="0">
                <a:solidFill>
                  <a:schemeClr val="tx1"/>
                </a:solidFill>
                <a:latin typeface="微软雅黑" panose="020B0503020204020204" pitchFamily="34" charset="-122"/>
                <a:ea typeface="微软雅黑" panose="020B0503020204020204" pitchFamily="34" charset="-122"/>
              </a:rPr>
              <a:t>8051</a:t>
            </a:r>
            <a:r>
              <a:rPr lang="zh-CN" altLang="en-US" sz="2800" b="1" dirty="0" smtClean="0">
                <a:solidFill>
                  <a:schemeClr val="tx1"/>
                </a:solidFill>
                <a:latin typeface="微软雅黑" panose="020B0503020204020204" pitchFamily="34" charset="-122"/>
                <a:ea typeface="微软雅黑" panose="020B0503020204020204" pitchFamily="34" charset="-122"/>
              </a:rPr>
              <a:t>单片机</a:t>
            </a:r>
            <a:r>
              <a:rPr lang="en-US" altLang="zh-CN" sz="2800" b="1" dirty="0" smtClean="0">
                <a:solidFill>
                  <a:schemeClr val="tx1"/>
                </a:solidFill>
                <a:latin typeface="微软雅黑" panose="020B0503020204020204" pitchFamily="34" charset="-122"/>
                <a:ea typeface="微软雅黑" panose="020B0503020204020204" pitchFamily="34" charset="-122"/>
              </a:rPr>
              <a:t>:</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0" name="内容占位符 1"/>
          <p:cNvSpPr>
            <a:spLocks noGrp="1"/>
          </p:cNvSpPr>
          <p:nvPr/>
        </p:nvSpPr>
        <p:spPr>
          <a:xfrm>
            <a:off x="675124" y="1998073"/>
            <a:ext cx="8110101" cy="1824441"/>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50000"/>
              </a:lnSpc>
              <a:buFont typeface="Wingdings" panose="05000000000000000000" pitchFamily="2" charset="2"/>
              <a:buChar char="Ø"/>
            </a:pPr>
            <a:r>
              <a:rPr lang="en-US" altLang="zh-CN" sz="24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MCS</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24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Intel</a:t>
            </a:r>
            <a:r>
              <a:rPr lang="zh-CN" altLang="en-US" sz="24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公司</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单片机的系列符号。其中，</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MCS-51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系列的</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位</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单片机，是最早进入我国，并在我国得到广泛</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应用</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的经典机型。</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结构简单，易学易懂，</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适合初学者。</a:t>
            </a:r>
            <a:endParaRPr lang="zh-CN" altLang="en-US" sz="1100"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endPar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10"/>
          <p:cNvSpPr>
            <a:spLocks noChangeArrowheads="1"/>
          </p:cNvSpPr>
          <p:nvPr/>
        </p:nvSpPr>
        <p:spPr bwMode="auto">
          <a:xfrm>
            <a:off x="358777" y="1607592"/>
            <a:ext cx="4789289"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MCS-51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sp>
        <p:nvSpPr>
          <p:cNvPr id="12" name="矩形 11"/>
          <p:cNvSpPr/>
          <p:nvPr/>
        </p:nvSpPr>
        <p:spPr>
          <a:xfrm>
            <a:off x="683570" y="3703625"/>
            <a:ext cx="8052903" cy="2172903"/>
          </a:xfrm>
          <a:prstGeom prst="rect">
            <a:avLst/>
          </a:prstGeom>
        </p:spPr>
        <p:txBody>
          <a:bodyPr wrap="square">
            <a:spAutoFit/>
          </a:bodyPr>
          <a:lstStyle/>
          <a:p>
            <a:pPr marL="342900" indent="-342900" eaLnBrk="1" hangingPunct="1">
              <a:lnSpc>
                <a:spcPct val="150000"/>
              </a:lnSpc>
              <a:spcAft>
                <a:spcPts val="1200"/>
              </a:spcAft>
              <a:buFont typeface="Wingdings" panose="05000000000000000000" pitchFamily="2" charset="2"/>
              <a:buChar char="Ø"/>
            </a:pPr>
            <a:r>
              <a:rPr lang="zh-CN" altLang="en-US" sz="2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功能上</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划分为</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基本型</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增强型</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两类：</a:t>
            </a:r>
          </a:p>
          <a:p>
            <a:pPr eaLnBrk="1" hangingPunct="1">
              <a:lnSpc>
                <a:spcPct val="110000"/>
              </a:lnSpc>
              <a:buNone/>
            </a:pP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   基本型</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803</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/805</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/875</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/895</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a:t>
            </a:r>
          </a:p>
          <a:p>
            <a:pPr eaLnBrk="1" hangingPunct="1">
              <a:lnSpc>
                <a:spcPct val="110000"/>
              </a:lnSpc>
              <a:buNone/>
            </a:pP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低功耗型</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80C31/80C51/87C51/89C51)</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p>
          <a:p>
            <a:pPr eaLnBrk="1" hangingPunct="1">
              <a:lnSpc>
                <a:spcPct val="110000"/>
              </a:lnSpc>
              <a:spcBef>
                <a:spcPts val="1200"/>
              </a:spcBef>
              <a:buNone/>
            </a:pPr>
            <a:r>
              <a:rPr lang="zh-CN" altLang="en-US" sz="24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增强型</a:t>
            </a: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803</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/805</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/875</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/895</a:t>
            </a:r>
            <a:r>
              <a:rPr lang="en-US" altLang="zh-CN"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273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4596130" cy="1323439"/>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1.4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主要产品简介</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Rectangle 5"/>
          <p:cNvSpPr>
            <a:spLocks noChangeArrowheads="1"/>
          </p:cNvSpPr>
          <p:nvPr/>
        </p:nvSpPr>
        <p:spPr bwMode="auto">
          <a:xfrm>
            <a:off x="396875" y="972220"/>
            <a:ext cx="8388350" cy="581762"/>
          </a:xfrm>
          <a:prstGeom prst="rect">
            <a:avLst/>
          </a:prstGeom>
          <a:noFill/>
          <a:extLst/>
        </p:spPr>
        <p:txBody>
          <a:bodyPr wrap="square" rtlCol="0">
            <a:spAutoFit/>
          </a:bodyPr>
          <a:lstStyle/>
          <a:p>
            <a:pPr>
              <a:lnSpc>
                <a:spcPct val="125000"/>
              </a:lnSpc>
              <a:spcBef>
                <a:spcPts val="600"/>
              </a:spcBef>
              <a:buClr>
                <a:srgbClr val="FF0000"/>
              </a:buClr>
              <a:buSzPct val="100000"/>
            </a:pPr>
            <a:r>
              <a:rPr lang="en-US" altLang="zh-CN" sz="2800" b="1" dirty="0">
                <a:solidFill>
                  <a:schemeClr val="tx1"/>
                </a:solidFill>
                <a:latin typeface="微软雅黑" panose="020B0503020204020204" pitchFamily="34" charset="-122"/>
                <a:ea typeface="微软雅黑" panose="020B0503020204020204" pitchFamily="34" charset="-122"/>
              </a:rPr>
              <a:t>MCS-51</a:t>
            </a:r>
            <a:r>
              <a:rPr lang="zh-CN" altLang="en-US" sz="2800" b="1" dirty="0">
                <a:solidFill>
                  <a:schemeClr val="tx1"/>
                </a:solidFill>
                <a:latin typeface="微软雅黑" panose="020B0503020204020204" pitchFamily="34" charset="-122"/>
                <a:ea typeface="微软雅黑" panose="020B0503020204020204" pitchFamily="34" charset="-122"/>
              </a:rPr>
              <a:t>系列及兼容型</a:t>
            </a:r>
            <a:r>
              <a:rPr lang="en-US" altLang="zh-CN" sz="2800" b="1" dirty="0">
                <a:solidFill>
                  <a:schemeClr val="tx1"/>
                </a:solidFill>
                <a:latin typeface="微软雅黑" panose="020B0503020204020204" pitchFamily="34" charset="-122"/>
                <a:ea typeface="微软雅黑" panose="020B0503020204020204" pitchFamily="34" charset="-122"/>
              </a:rPr>
              <a:t>8051</a:t>
            </a:r>
            <a:r>
              <a:rPr lang="zh-CN" altLang="en-US" sz="2800" b="1" dirty="0">
                <a:solidFill>
                  <a:schemeClr val="tx1"/>
                </a:solidFill>
                <a:latin typeface="微软雅黑" panose="020B0503020204020204" pitchFamily="34" charset="-122"/>
                <a:ea typeface="微软雅黑" panose="020B0503020204020204" pitchFamily="34" charset="-122"/>
              </a:rPr>
              <a:t>单片机</a:t>
            </a:r>
          </a:p>
        </p:txBody>
      </p:sp>
      <p:sp>
        <p:nvSpPr>
          <p:cNvPr id="11" name="Rectangle 10"/>
          <p:cNvSpPr>
            <a:spLocks noChangeArrowheads="1"/>
          </p:cNvSpPr>
          <p:nvPr/>
        </p:nvSpPr>
        <p:spPr bwMode="auto">
          <a:xfrm>
            <a:off x="358777" y="1607592"/>
            <a:ext cx="4789289"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MCS-51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graphicFrame>
        <p:nvGraphicFramePr>
          <p:cNvPr id="13" name="表格 12"/>
          <p:cNvGraphicFramePr>
            <a:graphicFrameLocks noGrp="1"/>
          </p:cNvGraphicFramePr>
          <p:nvPr>
            <p:extLst>
              <p:ext uri="{D42A27DB-BD31-4B8C-83A1-F6EECF244321}">
                <p14:modId xmlns:p14="http://schemas.microsoft.com/office/powerpoint/2010/main" val="3041451343"/>
              </p:ext>
            </p:extLst>
          </p:nvPr>
        </p:nvGraphicFramePr>
        <p:xfrm>
          <a:off x="689917" y="2666504"/>
          <a:ext cx="7776866" cy="3619740"/>
        </p:xfrm>
        <a:graphic>
          <a:graphicData uri="http://schemas.openxmlformats.org/drawingml/2006/table">
            <a:tbl>
              <a:tblPr firstRow="1" bandRow="1">
                <a:tableStyleId>{5C22544A-7EE6-4342-B048-85BDC9FD1C3A}</a:tableStyleId>
              </a:tblPr>
              <a:tblGrid>
                <a:gridCol w="373888">
                  <a:extLst>
                    <a:ext uri="{9D8B030D-6E8A-4147-A177-3AD203B41FA5}">
                      <a16:colId xmlns:a16="http://schemas.microsoft.com/office/drawing/2014/main" xmlns="" val="20000"/>
                    </a:ext>
                  </a:extLst>
                </a:gridCol>
                <a:gridCol w="747776">
                  <a:extLst>
                    <a:ext uri="{9D8B030D-6E8A-4147-A177-3AD203B41FA5}">
                      <a16:colId xmlns:a16="http://schemas.microsoft.com/office/drawing/2014/main" xmlns="" val="20001"/>
                    </a:ext>
                  </a:extLst>
                </a:gridCol>
                <a:gridCol w="822553">
                  <a:extLst>
                    <a:ext uri="{9D8B030D-6E8A-4147-A177-3AD203B41FA5}">
                      <a16:colId xmlns:a16="http://schemas.microsoft.com/office/drawing/2014/main" xmlns="" val="20002"/>
                    </a:ext>
                  </a:extLst>
                </a:gridCol>
                <a:gridCol w="1345996">
                  <a:extLst>
                    <a:ext uri="{9D8B030D-6E8A-4147-A177-3AD203B41FA5}">
                      <a16:colId xmlns:a16="http://schemas.microsoft.com/office/drawing/2014/main" xmlns="" val="20003"/>
                    </a:ext>
                  </a:extLst>
                </a:gridCol>
                <a:gridCol w="1570329">
                  <a:extLst>
                    <a:ext uri="{9D8B030D-6E8A-4147-A177-3AD203B41FA5}">
                      <a16:colId xmlns:a16="http://schemas.microsoft.com/office/drawing/2014/main" xmlns="" val="20004"/>
                    </a:ext>
                  </a:extLst>
                </a:gridCol>
                <a:gridCol w="972108">
                  <a:extLst>
                    <a:ext uri="{9D8B030D-6E8A-4147-A177-3AD203B41FA5}">
                      <a16:colId xmlns:a16="http://schemas.microsoft.com/office/drawing/2014/main" xmlns="" val="20005"/>
                    </a:ext>
                  </a:extLst>
                </a:gridCol>
                <a:gridCol w="972108">
                  <a:extLst>
                    <a:ext uri="{9D8B030D-6E8A-4147-A177-3AD203B41FA5}">
                      <a16:colId xmlns:a16="http://schemas.microsoft.com/office/drawing/2014/main" xmlns="" val="20006"/>
                    </a:ext>
                  </a:extLst>
                </a:gridCol>
                <a:gridCol w="972108">
                  <a:extLst>
                    <a:ext uri="{9D8B030D-6E8A-4147-A177-3AD203B41FA5}">
                      <a16:colId xmlns:a16="http://schemas.microsoft.com/office/drawing/2014/main" xmlns="" val="20007"/>
                    </a:ext>
                  </a:extLst>
                </a:gridCol>
              </a:tblGrid>
              <a:tr h="576064">
                <a:tc gridSpan="2">
                  <a:txBody>
                    <a:bodyPr/>
                    <a:lstStyle/>
                    <a:p>
                      <a:pPr algn="ctr"/>
                      <a:r>
                        <a:rPr lang="zh-CN" altLang="en-US" sz="2200" b="1" dirty="0">
                          <a:solidFill>
                            <a:schemeClr val="tx1"/>
                          </a:solidFill>
                        </a:rPr>
                        <a:t>型号</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chemeClr val="tx1"/>
                          </a:solidFill>
                        </a:rPr>
                        <a:t>RAM</a:t>
                      </a:r>
                      <a:endParaRPr lang="zh-CN" altLang="en-US" sz="22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CN" sz="2200" b="1" dirty="0">
                          <a:solidFill>
                            <a:schemeClr val="tx1"/>
                          </a:solidFill>
                        </a:rPr>
                        <a:t>ROM</a:t>
                      </a:r>
                      <a:endParaRPr lang="zh-CN" altLang="en-US" sz="22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zh-CN" altLang="en-US" sz="2200" b="1" dirty="0">
                          <a:solidFill>
                            <a:schemeClr val="tx1"/>
                          </a:solidFill>
                        </a:rPr>
                        <a:t>定时</a:t>
                      </a:r>
                      <a:r>
                        <a:rPr lang="en-US" altLang="zh-CN" sz="2200" b="1" dirty="0">
                          <a:solidFill>
                            <a:schemeClr val="tx1"/>
                          </a:solidFill>
                        </a:rPr>
                        <a:t>/</a:t>
                      </a:r>
                      <a:r>
                        <a:rPr lang="zh-CN" altLang="en-US" sz="2200" b="1" dirty="0">
                          <a:solidFill>
                            <a:schemeClr val="tx1"/>
                          </a:solidFill>
                        </a:rPr>
                        <a:t>计数器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zh-CN" altLang="en-US" sz="2200" b="1" dirty="0">
                          <a:solidFill>
                            <a:schemeClr val="tx1"/>
                          </a:solidFill>
                        </a:rPr>
                        <a:t>中断源</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zh-CN" altLang="en-US" sz="2200" dirty="0">
                          <a:solidFill>
                            <a:schemeClr val="tx1"/>
                          </a:solidFill>
                        </a:rPr>
                        <a:t>并行口</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zh-CN" altLang="en-US" sz="2200" dirty="0">
                          <a:solidFill>
                            <a:schemeClr val="tx1"/>
                          </a:solidFill>
                        </a:rPr>
                        <a:t>串行口</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xmlns="" val="10000"/>
                  </a:ext>
                </a:extLst>
              </a:tr>
              <a:tr h="425639">
                <a:tc rowSpan="3">
                  <a:txBody>
                    <a:bodyPr/>
                    <a:lstStyle/>
                    <a:p>
                      <a:pPr algn="ctr"/>
                      <a:r>
                        <a:rPr lang="zh-CN" altLang="en-US" sz="2200" b="1" dirty="0">
                          <a:solidFill>
                            <a:srgbClr val="0000FF"/>
                          </a:solidFill>
                        </a:rPr>
                        <a:t>基</a:t>
                      </a:r>
                      <a:endParaRPr lang="en-US" altLang="zh-CN" sz="2200" b="1" dirty="0">
                        <a:solidFill>
                          <a:srgbClr val="0000FF"/>
                        </a:solidFill>
                      </a:endParaRPr>
                    </a:p>
                    <a:p>
                      <a:pPr algn="ctr"/>
                      <a:r>
                        <a:rPr lang="zh-CN" altLang="en-US" sz="2200" b="1" dirty="0">
                          <a:solidFill>
                            <a:srgbClr val="0000FF"/>
                          </a:solidFill>
                        </a:rPr>
                        <a:t>本</a:t>
                      </a:r>
                      <a:endParaRPr lang="en-US" altLang="zh-CN" sz="2200" b="1" dirty="0">
                        <a:solidFill>
                          <a:srgbClr val="0000FF"/>
                        </a:solidFill>
                      </a:endParaRPr>
                    </a:p>
                    <a:p>
                      <a:pPr algn="ctr"/>
                      <a:r>
                        <a:rPr lang="zh-CN" altLang="en-US" sz="2200" b="1" dirty="0">
                          <a:solidFill>
                            <a:srgbClr val="0000FF"/>
                          </a:solidFill>
                        </a:rPr>
                        <a:t>型</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8031</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128</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b="1" dirty="0">
                          <a:solidFill>
                            <a:srgbClr val="0000FF"/>
                          </a:solidFill>
                        </a:rPr>
                        <a:t>无</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2</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1" dirty="0">
                          <a:solidFill>
                            <a:srgbClr val="0000FF"/>
                          </a:solidFill>
                        </a:rPr>
                        <a:t>5</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4</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1</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25639">
                <a:tc vMerge="1">
                  <a:txBody>
                    <a:bodyPr/>
                    <a:lstStyle/>
                    <a:p>
                      <a:pPr algn="ct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8051</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128</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4K</a:t>
                      </a:r>
                      <a:r>
                        <a:rPr lang="zh-CN" altLang="en-US" sz="2200" b="1" dirty="0">
                          <a:solidFill>
                            <a:srgbClr val="0000FF"/>
                          </a:solidFill>
                        </a:rPr>
                        <a:t>掩膜</a:t>
                      </a:r>
                      <a:r>
                        <a:rPr lang="en-US" altLang="zh-CN" sz="2200" b="1" dirty="0">
                          <a:solidFill>
                            <a:srgbClr val="0000FF"/>
                          </a:solidFill>
                        </a:rPr>
                        <a:t>ROM</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2</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1">
                          <a:solidFill>
                            <a:srgbClr val="0000FF"/>
                          </a:solidFill>
                        </a:rPr>
                        <a:t>5</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4</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1</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25639">
                <a:tc vMerge="1">
                  <a:txBody>
                    <a:bodyPr/>
                    <a:lstStyle/>
                    <a:p>
                      <a:pPr algn="ct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8751</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128</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4K EPROM</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2</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b="1">
                          <a:solidFill>
                            <a:srgbClr val="0000FF"/>
                          </a:solidFill>
                        </a:rPr>
                        <a:t>5</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0000FF"/>
                          </a:solidFill>
                        </a:rPr>
                        <a:t>4</a:t>
                      </a:r>
                      <a:r>
                        <a:rPr lang="zh-CN" altLang="en-US" sz="2200" b="1" dirty="0">
                          <a:solidFill>
                            <a:srgbClr val="0000FF"/>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0000FF"/>
                          </a:solidFill>
                        </a:rPr>
                        <a:t>1</a:t>
                      </a:r>
                      <a:r>
                        <a:rPr lang="zh-CN" altLang="en-US" sz="2200" b="1">
                          <a:solidFill>
                            <a:srgbClr val="0000FF"/>
                          </a:solidFill>
                        </a:rPr>
                        <a:t>个</a:t>
                      </a:r>
                      <a:endParaRPr lang="zh-CN" altLang="en-US" sz="2200" b="1" dirty="0">
                        <a:solidFill>
                          <a:srgbClr val="0000FF"/>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25639">
                <a:tc rowSpan="3">
                  <a:txBody>
                    <a:bodyPr/>
                    <a:lstStyle/>
                    <a:p>
                      <a:pPr algn="ctr"/>
                      <a:r>
                        <a:rPr lang="zh-CN" altLang="en-US" sz="2200" b="1" dirty="0">
                          <a:solidFill>
                            <a:srgbClr val="C00000"/>
                          </a:solidFill>
                        </a:rPr>
                        <a:t>增</a:t>
                      </a:r>
                      <a:endParaRPr lang="en-US" altLang="zh-CN" sz="2200" b="1" dirty="0">
                        <a:solidFill>
                          <a:srgbClr val="C00000"/>
                        </a:solidFill>
                      </a:endParaRPr>
                    </a:p>
                    <a:p>
                      <a:pPr algn="ctr"/>
                      <a:r>
                        <a:rPr lang="zh-CN" altLang="en-US" sz="2200" b="1" dirty="0">
                          <a:solidFill>
                            <a:srgbClr val="C00000"/>
                          </a:solidFill>
                        </a:rPr>
                        <a:t>强</a:t>
                      </a:r>
                      <a:endParaRPr lang="en-US" altLang="zh-CN" sz="2200" b="1" dirty="0">
                        <a:solidFill>
                          <a:srgbClr val="C00000"/>
                        </a:solidFill>
                      </a:endParaRPr>
                    </a:p>
                    <a:p>
                      <a:pPr algn="ctr"/>
                      <a:r>
                        <a:rPr lang="zh-CN" altLang="en-US" sz="2200" b="1" dirty="0">
                          <a:solidFill>
                            <a:srgbClr val="C00000"/>
                          </a:solidFill>
                        </a:rPr>
                        <a:t>型</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8032</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256</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200" b="1" dirty="0">
                          <a:solidFill>
                            <a:srgbClr val="C00000"/>
                          </a:solidFill>
                        </a:rPr>
                        <a:t>无</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3</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6</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4</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1</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425639">
                <a:tc vMerge="1">
                  <a:txBody>
                    <a:bodyPr/>
                    <a:lstStyle/>
                    <a:p>
                      <a:pPr algn="ct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8052</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256</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8K</a:t>
                      </a:r>
                      <a:r>
                        <a:rPr lang="zh-CN" altLang="en-US" sz="2200" b="1" dirty="0">
                          <a:solidFill>
                            <a:srgbClr val="C00000"/>
                          </a:solidFill>
                        </a:rPr>
                        <a:t>掩膜</a:t>
                      </a:r>
                      <a:r>
                        <a:rPr lang="en-US" altLang="zh-CN" sz="2200" b="1" dirty="0">
                          <a:solidFill>
                            <a:srgbClr val="C00000"/>
                          </a:solidFill>
                        </a:rPr>
                        <a:t>ROM</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C00000"/>
                          </a:solidFill>
                        </a:rPr>
                        <a:t>3</a:t>
                      </a:r>
                      <a:r>
                        <a:rPr lang="zh-CN" altLang="en-US" sz="2200" b="1">
                          <a:solidFill>
                            <a:srgbClr val="C00000"/>
                          </a:solidFill>
                        </a:rPr>
                        <a:t>个</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C00000"/>
                          </a:solidFill>
                        </a:rPr>
                        <a:t>6</a:t>
                      </a:r>
                      <a:r>
                        <a:rPr lang="zh-CN" altLang="en-US" sz="2200" b="1">
                          <a:solidFill>
                            <a:srgbClr val="C00000"/>
                          </a:solidFill>
                        </a:rPr>
                        <a:t>个</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4</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C00000"/>
                          </a:solidFill>
                        </a:rPr>
                        <a:t>1</a:t>
                      </a:r>
                      <a:r>
                        <a:rPr lang="zh-CN" altLang="en-US" sz="2200" b="1">
                          <a:solidFill>
                            <a:srgbClr val="C00000"/>
                          </a:solidFill>
                        </a:rPr>
                        <a:t>个</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25639">
                <a:tc vMerge="1">
                  <a:txBody>
                    <a:bodyPr/>
                    <a:lstStyle/>
                    <a:p>
                      <a:pPr algn="ct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8752</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C00000"/>
                          </a:solidFill>
                        </a:rPr>
                        <a:t>256</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8K EPROM</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3</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a:solidFill>
                            <a:srgbClr val="C00000"/>
                          </a:solidFill>
                        </a:rPr>
                        <a:t>6</a:t>
                      </a:r>
                      <a:r>
                        <a:rPr lang="zh-CN" altLang="en-US" sz="2200" b="1">
                          <a:solidFill>
                            <a:srgbClr val="C00000"/>
                          </a:solidFill>
                        </a:rPr>
                        <a:t>个</a:t>
                      </a:r>
                      <a:endParaRPr lang="zh-CN" altLang="en-US" sz="2200" b="1" dirty="0">
                        <a:solidFill>
                          <a:srgbClr val="C0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4</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200" b="1" dirty="0">
                          <a:solidFill>
                            <a:srgbClr val="C00000"/>
                          </a:solidFill>
                        </a:rPr>
                        <a:t>1</a:t>
                      </a:r>
                      <a:r>
                        <a:rPr lang="zh-CN" altLang="en-US" sz="2200" b="1" dirty="0">
                          <a:solidFill>
                            <a:srgbClr val="C00000"/>
                          </a:solidFill>
                        </a:rPr>
                        <a:t>个</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14" name="矩形 13"/>
          <p:cNvSpPr/>
          <p:nvPr/>
        </p:nvSpPr>
        <p:spPr>
          <a:xfrm>
            <a:off x="2394413" y="2183854"/>
            <a:ext cx="4185761" cy="424732"/>
          </a:xfrm>
          <a:prstGeom prst="rect">
            <a:avLst/>
          </a:prstGeom>
        </p:spPr>
        <p:txBody>
          <a:bodyPr wrap="none">
            <a:spAutoFit/>
          </a:bodyPr>
          <a:lstStyle/>
          <a:p>
            <a:pPr eaLnBrk="1" hangingPunct="1">
              <a:lnSpc>
                <a:spcPct val="90000"/>
              </a:lnSpc>
              <a:buFontTx/>
              <a:buNone/>
            </a:pPr>
            <a:r>
              <a:rPr lang="zh-CN" altLang="en-US" sz="24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系列典型产品资源配置一览表</a:t>
            </a:r>
          </a:p>
        </p:txBody>
      </p:sp>
    </p:spTree>
    <p:extLst>
      <p:ext uri="{BB962C8B-B14F-4D97-AF65-F5344CB8AC3E}">
        <p14:creationId xmlns:p14="http://schemas.microsoft.com/office/powerpoint/2010/main" val="696636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4596130" cy="1323439"/>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1.4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主要产品简介</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Rectangle 5"/>
          <p:cNvSpPr>
            <a:spLocks noChangeArrowheads="1"/>
          </p:cNvSpPr>
          <p:nvPr/>
        </p:nvSpPr>
        <p:spPr bwMode="auto">
          <a:xfrm>
            <a:off x="396875" y="972220"/>
            <a:ext cx="8388350" cy="581762"/>
          </a:xfrm>
          <a:prstGeom prst="rect">
            <a:avLst/>
          </a:prstGeom>
          <a:noFill/>
          <a:extLst/>
        </p:spPr>
        <p:txBody>
          <a:bodyPr wrap="square" rtlCol="0">
            <a:spAutoFit/>
          </a:bodyPr>
          <a:lstStyle/>
          <a:p>
            <a:pPr>
              <a:lnSpc>
                <a:spcPct val="125000"/>
              </a:lnSpc>
              <a:spcBef>
                <a:spcPts val="600"/>
              </a:spcBef>
              <a:buClr>
                <a:srgbClr val="FF0000"/>
              </a:buClr>
              <a:buSzPct val="100000"/>
            </a:pPr>
            <a:r>
              <a:rPr lang="en-US" altLang="zh-CN" sz="2800" b="1" dirty="0">
                <a:solidFill>
                  <a:schemeClr val="tx1"/>
                </a:solidFill>
                <a:latin typeface="微软雅黑" panose="020B0503020204020204" pitchFamily="34" charset="-122"/>
                <a:ea typeface="微软雅黑" panose="020B0503020204020204" pitchFamily="34" charset="-122"/>
              </a:rPr>
              <a:t>MCS-51</a:t>
            </a:r>
            <a:r>
              <a:rPr lang="zh-CN" altLang="en-US" sz="2800" b="1" dirty="0">
                <a:solidFill>
                  <a:schemeClr val="tx1"/>
                </a:solidFill>
                <a:latin typeface="微软雅黑" panose="020B0503020204020204" pitchFamily="34" charset="-122"/>
                <a:ea typeface="微软雅黑" panose="020B0503020204020204" pitchFamily="34" charset="-122"/>
              </a:rPr>
              <a:t>系列及兼容型</a:t>
            </a:r>
            <a:r>
              <a:rPr lang="en-US" altLang="zh-CN" sz="2800" b="1" dirty="0">
                <a:solidFill>
                  <a:schemeClr val="tx1"/>
                </a:solidFill>
                <a:latin typeface="微软雅黑" panose="020B0503020204020204" pitchFamily="34" charset="-122"/>
                <a:ea typeface="微软雅黑" panose="020B0503020204020204" pitchFamily="34" charset="-122"/>
              </a:rPr>
              <a:t>8051</a:t>
            </a:r>
            <a:r>
              <a:rPr lang="zh-CN" altLang="en-US" sz="2800" b="1" dirty="0">
                <a:solidFill>
                  <a:schemeClr val="tx1"/>
                </a:solidFill>
                <a:latin typeface="微软雅黑" panose="020B0503020204020204" pitchFamily="34" charset="-122"/>
                <a:ea typeface="微软雅黑" panose="020B0503020204020204" pitchFamily="34" charset="-122"/>
              </a:rPr>
              <a:t>单片机</a:t>
            </a:r>
          </a:p>
        </p:txBody>
      </p:sp>
      <p:sp>
        <p:nvSpPr>
          <p:cNvPr id="11" name="Rectangle 10"/>
          <p:cNvSpPr>
            <a:spLocks noChangeArrowheads="1"/>
          </p:cNvSpPr>
          <p:nvPr/>
        </p:nvSpPr>
        <p:spPr bwMode="auto">
          <a:xfrm>
            <a:off x="358777" y="1607592"/>
            <a:ext cx="4789289"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MCS-51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sp>
        <p:nvSpPr>
          <p:cNvPr id="10" name="Rectangle 10"/>
          <p:cNvSpPr>
            <a:spLocks noChangeArrowheads="1"/>
          </p:cNvSpPr>
          <p:nvPr/>
        </p:nvSpPr>
        <p:spPr bwMode="auto">
          <a:xfrm>
            <a:off x="358774" y="2132222"/>
            <a:ext cx="651748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兼容型</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8051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sp>
        <p:nvSpPr>
          <p:cNvPr id="12" name="Rectangle 67"/>
          <p:cNvSpPr>
            <a:spLocks noChangeArrowheads="1"/>
          </p:cNvSpPr>
          <p:nvPr/>
        </p:nvSpPr>
        <p:spPr bwMode="auto">
          <a:xfrm>
            <a:off x="776507" y="2619162"/>
            <a:ext cx="7884893" cy="2012859"/>
          </a:xfrm>
          <a:prstGeom prst="rect">
            <a:avLst/>
          </a:prstGeom>
          <a:noFill/>
          <a:ln w="12700">
            <a:noFill/>
            <a:miter lim="800000"/>
            <a:headEnd type="none" w="sm" len="sm"/>
            <a:tailEnd type="none" w="sm" len="sm"/>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3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上世纪</a:t>
            </a:r>
            <a:r>
              <a:rPr lang="en-US" altLang="zh-CN" sz="2400" dirty="0">
                <a:latin typeface="微软雅黑" panose="020B0503020204020204" pitchFamily="34" charset="-122"/>
                <a:ea typeface="微软雅黑" panose="020B0503020204020204" pitchFamily="34" charset="-122"/>
              </a:rPr>
              <a:t>80</a:t>
            </a:r>
            <a:r>
              <a:rPr lang="zh-CN" altLang="en-US" sz="2400" dirty="0">
                <a:latin typeface="微软雅黑" panose="020B0503020204020204" pitchFamily="34" charset="-122"/>
                <a:ea typeface="微软雅黑" panose="020B0503020204020204" pitchFamily="34" charset="-122"/>
              </a:rPr>
              <a:t>年代后期，</a:t>
            </a:r>
            <a:r>
              <a:rPr lang="pt-BR" altLang="zh-CN" sz="2400" dirty="0">
                <a:latin typeface="微软雅黑" panose="020B0503020204020204" pitchFamily="34" charset="-122"/>
                <a:ea typeface="微软雅黑" panose="020B0503020204020204" pitchFamily="34" charset="-122"/>
              </a:rPr>
              <a:t>Intel</a:t>
            </a:r>
            <a:r>
              <a:rPr lang="zh-CN" altLang="zh-CN" sz="2400" dirty="0">
                <a:latin typeface="微软雅黑" panose="020B0503020204020204" pitchFamily="34" charset="-122"/>
                <a:ea typeface="微软雅黑" panose="020B0503020204020204" pitchFamily="34" charset="-122"/>
              </a:rPr>
              <a:t>公司</a:t>
            </a:r>
            <a:r>
              <a:rPr lang="zh-CN" altLang="en-US" sz="2400" dirty="0">
                <a:latin typeface="微软雅黑" panose="020B0503020204020204" pitchFamily="34" charset="-122"/>
                <a:ea typeface="微软雅黑" panose="020B0503020204020204" pitchFamily="34" charset="-122"/>
              </a:rPr>
              <a:t>精力集中在高档</a:t>
            </a:r>
            <a:r>
              <a:rPr lang="pt-BR"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芯片的开发、</a:t>
            </a:r>
            <a:r>
              <a:rPr lang="zh-CN" altLang="en-US" sz="2400" dirty="0" smtClean="0">
                <a:latin typeface="微软雅黑" panose="020B0503020204020204" pitchFamily="34" charset="-122"/>
                <a:ea typeface="微软雅黑" panose="020B0503020204020204" pitchFamily="34" charset="-122"/>
              </a:rPr>
              <a:t>研制，</a:t>
            </a:r>
            <a:r>
              <a:rPr lang="zh-CN" altLang="en-US" sz="2400" dirty="0">
                <a:latin typeface="微软雅黑" panose="020B0503020204020204" pitchFamily="34" charset="-122"/>
                <a:ea typeface="微软雅黑" panose="020B0503020204020204" pitchFamily="34" charset="-122"/>
              </a:rPr>
              <a:t>以</a:t>
            </a:r>
            <a:r>
              <a:rPr lang="zh-CN" altLang="en-US" sz="2400" dirty="0" smtClean="0">
                <a:solidFill>
                  <a:srgbClr val="C00000"/>
                </a:solidFill>
                <a:latin typeface="微软雅黑" panose="020B0503020204020204" pitchFamily="34" charset="-122"/>
                <a:ea typeface="微软雅黑" panose="020B0503020204020204" pitchFamily="34" charset="-122"/>
              </a:rPr>
              <a:t>专利</a:t>
            </a:r>
            <a:r>
              <a:rPr lang="zh-CN" altLang="en-US" sz="2400" dirty="0">
                <a:solidFill>
                  <a:srgbClr val="C00000"/>
                </a:solidFill>
                <a:latin typeface="微软雅黑" panose="020B0503020204020204" pitchFamily="34" charset="-122"/>
                <a:ea typeface="微软雅黑" panose="020B0503020204020204" pitchFamily="34" charset="-122"/>
              </a:rPr>
              <a:t>转让</a:t>
            </a:r>
            <a:r>
              <a:rPr lang="zh-CN" altLang="en-US" sz="2400" dirty="0" smtClean="0">
                <a:solidFill>
                  <a:srgbClr val="C00000"/>
                </a:solidFill>
                <a:latin typeface="微软雅黑" panose="020B0503020204020204" pitchFamily="34" charset="-122"/>
                <a:ea typeface="微软雅黑" panose="020B0503020204020204" pitchFamily="34" charset="-122"/>
              </a:rPr>
              <a:t>或</a:t>
            </a:r>
            <a:r>
              <a:rPr lang="zh-CN" altLang="en-US" sz="2400" dirty="0">
                <a:solidFill>
                  <a:srgbClr val="C00000"/>
                </a:solidFill>
                <a:latin typeface="微软雅黑" panose="020B0503020204020204" pitchFamily="34" charset="-122"/>
                <a:ea typeface="微软雅黑" panose="020B0503020204020204" pitchFamily="34" charset="-122"/>
              </a:rPr>
              <a:t>技术交换</a:t>
            </a:r>
            <a:r>
              <a:rPr lang="zh-CN" altLang="en-US" sz="2400" dirty="0">
                <a:latin typeface="微软雅黑" panose="020B0503020204020204" pitchFamily="34" charset="-122"/>
                <a:ea typeface="微软雅黑" panose="020B0503020204020204" pitchFamily="34" charset="-122"/>
              </a:rPr>
              <a:t>形式把</a:t>
            </a:r>
            <a:r>
              <a:rPr lang="pt-BR" altLang="zh-CN" sz="2400" dirty="0">
                <a:latin typeface="微软雅黑" panose="020B0503020204020204" pitchFamily="34" charset="-122"/>
                <a:ea typeface="微软雅黑" panose="020B0503020204020204" pitchFamily="34" charset="-122"/>
              </a:rPr>
              <a:t>8051</a:t>
            </a:r>
            <a:r>
              <a:rPr lang="zh-CN" altLang="en-US" sz="2400" dirty="0">
                <a:latin typeface="微软雅黑" panose="020B0503020204020204" pitchFamily="34" charset="-122"/>
                <a:ea typeface="微软雅黑" panose="020B0503020204020204" pitchFamily="34" charset="-122"/>
              </a:rPr>
              <a:t>内核技术转让给</a:t>
            </a:r>
            <a:r>
              <a:rPr lang="pt-BR" altLang="zh-CN" sz="2400" dirty="0" smtClean="0">
                <a:latin typeface="微软雅黑" panose="020B0503020204020204" pitchFamily="34" charset="-122"/>
                <a:ea typeface="微软雅黑" panose="020B0503020204020204" pitchFamily="34" charset="-122"/>
              </a:rPr>
              <a:t>A</a:t>
            </a:r>
            <a:r>
              <a:rPr lang="en-US" altLang="zh-CN" sz="2400" dirty="0" err="1" smtClean="0">
                <a:latin typeface="微软雅黑" panose="020B0503020204020204" pitchFamily="34" charset="-122"/>
                <a:ea typeface="微软雅黑" panose="020B0503020204020204" pitchFamily="34" charset="-122"/>
              </a:rPr>
              <a:t>tmel</a:t>
            </a:r>
            <a:r>
              <a:rPr lang="zh-CN" altLang="en-US" sz="2400" dirty="0" smtClean="0">
                <a:latin typeface="微软雅黑" panose="020B0503020204020204" pitchFamily="34" charset="-122"/>
                <a:ea typeface="微软雅黑" panose="020B0503020204020204" pitchFamily="34" charset="-122"/>
              </a:rPr>
              <a:t>、飞利浦、</a:t>
            </a:r>
            <a:r>
              <a:rPr lang="en-US" altLang="zh-CN" sz="2400" dirty="0" smtClean="0">
                <a:latin typeface="微软雅黑" panose="020B0503020204020204" pitchFamily="34" charset="-122"/>
                <a:ea typeface="微软雅黑" panose="020B0503020204020204" pitchFamily="34" charset="-122"/>
              </a:rPr>
              <a:t>ADI</a:t>
            </a:r>
            <a:r>
              <a:rPr lang="zh-CN" altLang="en-US" sz="2400" dirty="0" smtClean="0">
                <a:latin typeface="微软雅黑" panose="020B0503020204020204" pitchFamily="34" charset="-122"/>
                <a:ea typeface="微软雅黑" panose="020B0503020204020204" pitchFamily="34" charset="-122"/>
              </a:rPr>
              <a:t>等公司，继而他们研发出了一系列的单片机。</a:t>
            </a:r>
            <a:endParaRPr lang="zh-CN" altLang="en-US" sz="2400" dirty="0">
              <a:latin typeface="微软雅黑" panose="020B0503020204020204" pitchFamily="34" charset="-122"/>
              <a:ea typeface="微软雅黑" panose="020B0503020204020204" pitchFamily="34" charset="-122"/>
            </a:endParaRPr>
          </a:p>
        </p:txBody>
      </p:sp>
      <p:sp>
        <p:nvSpPr>
          <p:cNvPr id="15" name="Rectangle 67"/>
          <p:cNvSpPr>
            <a:spLocks noChangeArrowheads="1"/>
          </p:cNvSpPr>
          <p:nvPr/>
        </p:nvSpPr>
        <p:spPr bwMode="auto">
          <a:xfrm>
            <a:off x="776506" y="4520067"/>
            <a:ext cx="7884893" cy="2012859"/>
          </a:xfrm>
          <a:prstGeom prst="rect">
            <a:avLst/>
          </a:prstGeom>
          <a:noFill/>
          <a:ln w="12700">
            <a:noFill/>
            <a:miter lim="800000"/>
            <a:headEnd type="none" w="sm" len="sm"/>
            <a:tailEnd type="none" w="sm" len="sm"/>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3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这些单片机因具有相同的</a:t>
            </a:r>
            <a:r>
              <a:rPr lang="en-US" altLang="zh-CN" sz="2400" dirty="0" smtClean="0">
                <a:latin typeface="微软雅黑" panose="020B0503020204020204" pitchFamily="34" charset="-122"/>
                <a:ea typeface="微软雅黑" panose="020B0503020204020204" pitchFamily="34" charset="-122"/>
              </a:rPr>
              <a:t>8051</a:t>
            </a:r>
            <a:r>
              <a:rPr lang="zh-CN" altLang="en-US" sz="2400" dirty="0">
                <a:latin typeface="微软雅黑" panose="020B0503020204020204" pitchFamily="34" charset="-122"/>
                <a:ea typeface="微软雅黑" panose="020B0503020204020204" pitchFamily="34" charset="-122"/>
              </a:rPr>
              <a:t>内核</a:t>
            </a:r>
            <a:r>
              <a:rPr lang="zh-CN" altLang="en-US" sz="2400" dirty="0" smtClean="0">
                <a:latin typeface="微软雅黑" panose="020B0503020204020204" pitchFamily="34" charset="-122"/>
                <a:ea typeface="微软雅黑" panose="020B0503020204020204" pitchFamily="34" charset="-122"/>
              </a:rPr>
              <a:t>及指令系统，彼此兼容，统称</a:t>
            </a:r>
            <a:r>
              <a:rPr lang="zh-CN" altLang="en-US" sz="2400" dirty="0">
                <a:latin typeface="微软雅黑" panose="020B0503020204020204" pitchFamily="34" charset="-122"/>
                <a:ea typeface="微软雅黑" panose="020B0503020204020204" pitchFamily="34" charset="-122"/>
              </a:rPr>
              <a:t>为</a:t>
            </a:r>
            <a:r>
              <a:rPr lang="en-US" altLang="zh-CN" sz="2400" dirty="0">
                <a:solidFill>
                  <a:srgbClr val="C00000"/>
                </a:solidFill>
                <a:latin typeface="微软雅黑" panose="020B0503020204020204" pitchFamily="34" charset="-122"/>
                <a:ea typeface="微软雅黑" panose="020B0503020204020204" pitchFamily="34" charset="-122"/>
              </a:rPr>
              <a:t>8051</a:t>
            </a:r>
            <a:r>
              <a:rPr lang="zh-CN" altLang="en-US" sz="2400" dirty="0">
                <a:solidFill>
                  <a:srgbClr val="C00000"/>
                </a:solidFill>
                <a:latin typeface="微软雅黑" panose="020B0503020204020204" pitchFamily="34" charset="-122"/>
                <a:ea typeface="微软雅黑" panose="020B0503020204020204" pitchFamily="34" charset="-122"/>
              </a:rPr>
              <a:t>单片机</a:t>
            </a:r>
            <a:r>
              <a:rPr lang="zh-CN" altLang="en-US" sz="2400" dirty="0" smtClean="0">
                <a:latin typeface="微软雅黑" panose="020B0503020204020204" pitchFamily="34" charset="-122"/>
                <a:ea typeface="微软雅黑" panose="020B0503020204020204" pitchFamily="34" charset="-122"/>
              </a:rPr>
              <a:t>，简称</a:t>
            </a:r>
            <a:r>
              <a:rPr lang="en-US" altLang="zh-CN" sz="2400" dirty="0" smtClean="0">
                <a:solidFill>
                  <a:srgbClr val="C00000"/>
                </a:solidFill>
                <a:latin typeface="微软雅黑" panose="020B0503020204020204" pitchFamily="34" charset="-122"/>
                <a:ea typeface="微软雅黑" panose="020B0503020204020204" pitchFamily="34" charset="-122"/>
              </a:rPr>
              <a:t>51</a:t>
            </a:r>
            <a:r>
              <a:rPr lang="zh-CN" altLang="en-US" sz="2400" dirty="0">
                <a:solidFill>
                  <a:srgbClr val="C00000"/>
                </a:solidFill>
                <a:latin typeface="微软雅黑" panose="020B0503020204020204" pitchFamily="34" charset="-122"/>
                <a:ea typeface="微软雅黑" panose="020B0503020204020204" pitchFamily="34" charset="-122"/>
              </a:rPr>
              <a:t>单片机</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其中，</a:t>
            </a:r>
            <a:r>
              <a:rPr lang="en-US" altLang="zh-CN" sz="2400" dirty="0" smtClean="0">
                <a:latin typeface="微软雅黑" panose="020B0503020204020204" pitchFamily="34" charset="-122"/>
                <a:ea typeface="微软雅黑" panose="020B0503020204020204" pitchFamily="34" charset="-122"/>
              </a:rPr>
              <a:t>Atmel</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AT89C5x/S5x</a:t>
            </a:r>
            <a:r>
              <a:rPr lang="zh-CN" altLang="en-US" sz="2400" dirty="0" smtClean="0">
                <a:latin typeface="微软雅黑" panose="020B0503020204020204" pitchFamily="34" charset="-122"/>
                <a:ea typeface="微软雅黑" panose="020B0503020204020204" pitchFamily="34" charset="-122"/>
              </a:rPr>
              <a:t>系列，在</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位单片机中</a:t>
            </a:r>
            <a:r>
              <a:rPr lang="zh-CN" altLang="en-US" sz="2400" dirty="0" smtClean="0">
                <a:solidFill>
                  <a:srgbClr val="C00000"/>
                </a:solidFill>
                <a:latin typeface="微软雅黑" panose="020B0503020204020204" pitchFamily="34" charset="-122"/>
                <a:ea typeface="微软雅黑" panose="020B0503020204020204" pitchFamily="34" charset="-122"/>
              </a:rPr>
              <a:t>占有较大市场份额。</a:t>
            </a:r>
            <a:r>
              <a:rPr lang="zh-CN" altLang="en-US" sz="2400" dirty="0" smtClean="0">
                <a:latin typeface="微软雅黑" panose="020B0503020204020204" pitchFamily="34" charset="-122"/>
                <a:ea typeface="微软雅黑" panose="020B0503020204020204" pitchFamily="34" charset="-122"/>
              </a:rPr>
              <a:t>掌握好基本型</a:t>
            </a:r>
            <a:r>
              <a:rPr lang="en-US" altLang="zh-CN" sz="2400" dirty="0" smtClean="0">
                <a:latin typeface="微软雅黑" panose="020B0503020204020204" pitchFamily="34" charset="-122"/>
                <a:ea typeface="微软雅黑" panose="020B0503020204020204" pitchFamily="34" charset="-122"/>
              </a:rPr>
              <a:t>AT89S51</a:t>
            </a:r>
            <a:r>
              <a:rPr lang="zh-CN" altLang="en-US" sz="2400" dirty="0" smtClean="0">
                <a:latin typeface="微软雅黑" panose="020B0503020204020204" pitchFamily="34" charset="-122"/>
                <a:ea typeface="微软雅黑" panose="020B0503020204020204" pitchFamily="34" charset="-122"/>
              </a:rPr>
              <a:t>十分重要。</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18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4596130" cy="1323439"/>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1.4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主要产品简介</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Rectangle 5"/>
          <p:cNvSpPr>
            <a:spLocks noChangeArrowheads="1"/>
          </p:cNvSpPr>
          <p:nvPr/>
        </p:nvSpPr>
        <p:spPr bwMode="auto">
          <a:xfrm>
            <a:off x="396875" y="972220"/>
            <a:ext cx="8388350" cy="581762"/>
          </a:xfrm>
          <a:prstGeom prst="rect">
            <a:avLst/>
          </a:prstGeom>
          <a:noFill/>
          <a:extLst/>
        </p:spPr>
        <p:txBody>
          <a:bodyPr wrap="square" rtlCol="0">
            <a:spAutoFit/>
          </a:bodyPr>
          <a:lstStyle/>
          <a:p>
            <a:pPr>
              <a:lnSpc>
                <a:spcPct val="125000"/>
              </a:lnSpc>
              <a:spcBef>
                <a:spcPts val="600"/>
              </a:spcBef>
              <a:buClr>
                <a:srgbClr val="FF0000"/>
              </a:buClr>
              <a:buSzPct val="100000"/>
            </a:pPr>
            <a:r>
              <a:rPr lang="en-US" altLang="zh-CN" sz="2800" b="1" dirty="0">
                <a:solidFill>
                  <a:schemeClr val="tx1"/>
                </a:solidFill>
                <a:latin typeface="微软雅黑" panose="020B0503020204020204" pitchFamily="34" charset="-122"/>
                <a:ea typeface="微软雅黑" panose="020B0503020204020204" pitchFamily="34" charset="-122"/>
              </a:rPr>
              <a:t>MCS-51</a:t>
            </a:r>
            <a:r>
              <a:rPr lang="zh-CN" altLang="en-US" sz="2800" b="1" dirty="0">
                <a:solidFill>
                  <a:schemeClr val="tx1"/>
                </a:solidFill>
                <a:latin typeface="微软雅黑" panose="020B0503020204020204" pitchFamily="34" charset="-122"/>
                <a:ea typeface="微软雅黑" panose="020B0503020204020204" pitchFamily="34" charset="-122"/>
              </a:rPr>
              <a:t>系列及兼容型</a:t>
            </a:r>
            <a:r>
              <a:rPr lang="en-US" altLang="zh-CN" sz="2800" b="1" dirty="0">
                <a:solidFill>
                  <a:schemeClr val="tx1"/>
                </a:solidFill>
                <a:latin typeface="微软雅黑" panose="020B0503020204020204" pitchFamily="34" charset="-122"/>
                <a:ea typeface="微软雅黑" panose="020B0503020204020204" pitchFamily="34" charset="-122"/>
              </a:rPr>
              <a:t>8051</a:t>
            </a:r>
            <a:r>
              <a:rPr lang="zh-CN" altLang="en-US" sz="2800" b="1" dirty="0">
                <a:solidFill>
                  <a:schemeClr val="tx1"/>
                </a:solidFill>
                <a:latin typeface="微软雅黑" panose="020B0503020204020204" pitchFamily="34" charset="-122"/>
                <a:ea typeface="微软雅黑" panose="020B0503020204020204" pitchFamily="34" charset="-122"/>
              </a:rPr>
              <a:t>单片机</a:t>
            </a:r>
          </a:p>
        </p:txBody>
      </p:sp>
      <p:sp>
        <p:nvSpPr>
          <p:cNvPr id="11" name="Rectangle 10"/>
          <p:cNvSpPr>
            <a:spLocks noChangeArrowheads="1"/>
          </p:cNvSpPr>
          <p:nvPr/>
        </p:nvSpPr>
        <p:spPr bwMode="auto">
          <a:xfrm>
            <a:off x="358777" y="1607592"/>
            <a:ext cx="4789289"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 MCS-51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sp>
        <p:nvSpPr>
          <p:cNvPr id="10" name="Rectangle 10"/>
          <p:cNvSpPr>
            <a:spLocks noChangeArrowheads="1"/>
          </p:cNvSpPr>
          <p:nvPr/>
        </p:nvSpPr>
        <p:spPr bwMode="auto">
          <a:xfrm>
            <a:off x="358774" y="2132222"/>
            <a:ext cx="651748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兼容型</a:t>
            </a: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8051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系列单片机</a:t>
            </a:r>
          </a:p>
        </p:txBody>
      </p:sp>
      <p:graphicFrame>
        <p:nvGraphicFramePr>
          <p:cNvPr id="13" name="Group 60"/>
          <p:cNvGraphicFramePr>
            <a:graphicFrameLocks/>
          </p:cNvGraphicFramePr>
          <p:nvPr>
            <p:extLst>
              <p:ext uri="{D42A27DB-BD31-4B8C-83A1-F6EECF244321}">
                <p14:modId xmlns:p14="http://schemas.microsoft.com/office/powerpoint/2010/main" val="2320112354"/>
              </p:ext>
            </p:extLst>
          </p:nvPr>
        </p:nvGraphicFramePr>
        <p:xfrm>
          <a:off x="63500" y="2738314"/>
          <a:ext cx="9029700" cy="3496430"/>
        </p:xfrm>
        <a:graphic>
          <a:graphicData uri="http://schemas.openxmlformats.org/drawingml/2006/table">
            <a:tbl>
              <a:tblPr/>
              <a:tblGrid>
                <a:gridCol w="1397000">
                  <a:extLst>
                    <a:ext uri="{9D8B030D-6E8A-4147-A177-3AD203B41FA5}">
                      <a16:colId xmlns:a16="http://schemas.microsoft.com/office/drawing/2014/main" xmlns="" val="20000"/>
                    </a:ext>
                  </a:extLst>
                </a:gridCol>
                <a:gridCol w="1562100">
                  <a:extLst>
                    <a:ext uri="{9D8B030D-6E8A-4147-A177-3AD203B41FA5}">
                      <a16:colId xmlns:a16="http://schemas.microsoft.com/office/drawing/2014/main" xmlns="" val="20001"/>
                    </a:ext>
                  </a:extLst>
                </a:gridCol>
                <a:gridCol w="6070600">
                  <a:extLst>
                    <a:ext uri="{9D8B030D-6E8A-4147-A177-3AD203B41FA5}">
                      <a16:colId xmlns:a16="http://schemas.microsoft.com/office/drawing/2014/main" xmlns="" val="20002"/>
                    </a:ext>
                  </a:extLst>
                </a:gridCol>
              </a:tblGrid>
              <a:tr h="432246">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生产商</a:t>
                      </a:r>
                    </a:p>
                  </a:txBody>
                  <a:tcPr marL="91437" marR="91437"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典型产品</a:t>
                      </a:r>
                    </a:p>
                  </a:txBody>
                  <a:tcPr marL="91437" marR="91437"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主要特点</a:t>
                      </a:r>
                    </a:p>
                  </a:txBody>
                  <a:tcPr marL="91437" marR="91437"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xmlns="" val="10000"/>
                  </a:ext>
                </a:extLst>
              </a:tr>
              <a:tr h="417506">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美国</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Atmel</a:t>
                      </a: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AT89S5X</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不低于</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4K</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a:t>
                      </a:r>
                      <a:r>
                        <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Flash</a:t>
                      </a:r>
                      <a:r>
                        <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程序存储器</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（如</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AT89S55</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有</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20K</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2592">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美国</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ADI</a:t>
                      </a: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2000" b="0" dirty="0">
                          <a:solidFill>
                            <a:prstClr val="black">
                              <a:lumMod val="85000"/>
                              <a:lumOff val="15000"/>
                            </a:prstClr>
                          </a:solidFill>
                          <a:latin typeface="微软雅黑" panose="020B0503020204020204" pitchFamily="34" charset="-122"/>
                          <a:ea typeface="微软雅黑" panose="020B0503020204020204" pitchFamily="34" charset="-122"/>
                        </a:rPr>
                        <a:t>ADµC812</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8K</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的</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Flash ROM</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；集成了</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WDT</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12</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位的</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AD</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转换器</a:t>
                      </a: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25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美国</a:t>
                      </a:r>
                      <a:r>
                        <a:rPr kumimoji="0" lang="en-US" altLang="zh-CN" sz="2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Cygnal</a:t>
                      </a:r>
                      <a:endPar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C8051F020</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64K</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的</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Flash ROM</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，机器周期为</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个时钟周期，双</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12</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位</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DAC</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等</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7982">
                <a:tc>
                  <a:txBody>
                    <a:bodyPr/>
                    <a:lstStyle/>
                    <a:p>
                      <a:pPr algn="ctr"/>
                      <a:r>
                        <a:rPr lang="zh-CN" altLang="en-US" sz="2000" b="0" baseline="0" dirty="0">
                          <a:solidFill>
                            <a:srgbClr val="0000FF"/>
                          </a:solidFill>
                          <a:latin typeface="微软雅黑" panose="020B0503020204020204" pitchFamily="34" charset="-122"/>
                          <a:ea typeface="微软雅黑" panose="020B0503020204020204" pitchFamily="34" charset="-122"/>
                        </a:rPr>
                        <a:t>中国</a:t>
                      </a:r>
                      <a:endParaRPr lang="en-US" altLang="zh-CN" sz="2000" b="0" baseline="0" dirty="0">
                        <a:solidFill>
                          <a:srgbClr val="0000FF"/>
                        </a:solidFill>
                        <a:latin typeface="微软雅黑" panose="020B0503020204020204" pitchFamily="34" charset="-122"/>
                        <a:ea typeface="微软雅黑" panose="020B0503020204020204" pitchFamily="34" charset="-122"/>
                      </a:endParaRPr>
                    </a:p>
                    <a:p>
                      <a:pPr algn="ctr"/>
                      <a:r>
                        <a:rPr lang="zh-CN" altLang="en-US" sz="2000" b="0" baseline="0" dirty="0">
                          <a:solidFill>
                            <a:srgbClr val="0000FF"/>
                          </a:solidFill>
                          <a:latin typeface="微软雅黑" panose="020B0503020204020204" pitchFamily="34" charset="-122"/>
                          <a:ea typeface="微软雅黑" panose="020B0503020204020204" pitchFamily="34" charset="-122"/>
                        </a:rPr>
                        <a:t>台湾华邦</a:t>
                      </a:r>
                    </a:p>
                  </a:txBody>
                  <a:tcPr marL="0" marR="0" marT="45725" marB="457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lang="en-US" altLang="zh-CN" sz="2000" b="0" baseline="0" dirty="0">
                          <a:solidFill>
                            <a:srgbClr val="0000FF"/>
                          </a:solidFill>
                          <a:latin typeface="微软雅黑" panose="020B0503020204020204" pitchFamily="34" charset="-122"/>
                          <a:ea typeface="微软雅黑" panose="020B0503020204020204" pitchFamily="34" charset="-122"/>
                        </a:rPr>
                        <a:t>W77</a:t>
                      </a:r>
                      <a:r>
                        <a:rPr lang="zh-CN" altLang="en-US" sz="2000" b="0" baseline="0" dirty="0">
                          <a:solidFill>
                            <a:srgbClr val="0000FF"/>
                          </a:solidFill>
                          <a:latin typeface="微软雅黑" panose="020B0503020204020204" pitchFamily="34" charset="-122"/>
                          <a:ea typeface="微软雅黑" panose="020B0503020204020204" pitchFamily="34" charset="-122"/>
                        </a:rPr>
                        <a:t>系列</a:t>
                      </a:r>
                    </a:p>
                  </a:txBody>
                  <a:tcPr marL="0" marR="0" marT="45725" marB="457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l" eaLnBrk="1" hangingPunct="1">
                        <a:lnSpc>
                          <a:spcPct val="100000"/>
                        </a:lnSpc>
                        <a:buFont typeface="Wingdings" panose="05000000000000000000" pitchFamily="2" charset="2"/>
                        <a:buNone/>
                      </a:pPr>
                      <a:r>
                        <a:rPr lang="zh-CN" altLang="en-US" sz="2000" b="0" dirty="0">
                          <a:solidFill>
                            <a:srgbClr val="0000FF"/>
                          </a:solidFill>
                          <a:latin typeface="微软雅黑" panose="020B0503020204020204" pitchFamily="34" charset="-122"/>
                          <a:ea typeface="微软雅黑" panose="020B0503020204020204" pitchFamily="34" charset="-122"/>
                        </a:rPr>
                        <a:t>机器周期只有</a:t>
                      </a:r>
                      <a:r>
                        <a:rPr lang="en-US" altLang="zh-CN" sz="2000" b="0" dirty="0">
                          <a:solidFill>
                            <a:srgbClr val="0000FF"/>
                          </a:solidFill>
                          <a:latin typeface="微软雅黑" panose="020B0503020204020204" pitchFamily="34" charset="-122"/>
                          <a:ea typeface="微软雅黑" panose="020B0503020204020204" pitchFamily="34" charset="-122"/>
                        </a:rPr>
                        <a:t>4</a:t>
                      </a:r>
                      <a:r>
                        <a:rPr lang="zh-CN" altLang="en-US" sz="2000" b="0" dirty="0">
                          <a:solidFill>
                            <a:srgbClr val="0000FF"/>
                          </a:solidFill>
                          <a:latin typeface="微软雅黑" panose="020B0503020204020204" pitchFamily="34" charset="-122"/>
                          <a:ea typeface="微软雅黑" panose="020B0503020204020204" pitchFamily="34" charset="-122"/>
                        </a:rPr>
                        <a:t>个时钟周期（提速</a:t>
                      </a:r>
                      <a:r>
                        <a:rPr lang="en-US" altLang="zh-CN" sz="2000" b="0" dirty="0">
                          <a:solidFill>
                            <a:srgbClr val="0000FF"/>
                          </a:solidFill>
                          <a:latin typeface="微软雅黑" panose="020B0503020204020204" pitchFamily="34" charset="-122"/>
                          <a:ea typeface="微软雅黑" panose="020B0503020204020204" pitchFamily="34" charset="-122"/>
                        </a:rPr>
                        <a:t>3</a:t>
                      </a:r>
                      <a:r>
                        <a:rPr lang="zh-CN" altLang="en-US" sz="2000" b="0" dirty="0">
                          <a:solidFill>
                            <a:srgbClr val="0000FF"/>
                          </a:solidFill>
                          <a:latin typeface="微软雅黑" panose="020B0503020204020204" pitchFamily="34" charset="-122"/>
                          <a:ea typeface="微软雅黑" panose="020B0503020204020204" pitchFamily="34" charset="-122"/>
                        </a:rPr>
                        <a:t>倍）</a:t>
                      </a:r>
                      <a:r>
                        <a:rPr lang="zh-CN" altLang="en-US" sz="2000" b="0" dirty="0" smtClean="0">
                          <a:solidFill>
                            <a:srgbClr val="0000FF"/>
                          </a:solidFill>
                          <a:latin typeface="微软雅黑" panose="020B0503020204020204" pitchFamily="34" charset="-122"/>
                          <a:ea typeface="微软雅黑" panose="020B0503020204020204" pitchFamily="34" charset="-122"/>
                        </a:rPr>
                        <a:t>；工作频率</a:t>
                      </a:r>
                      <a:r>
                        <a:rPr lang="en-US" altLang="zh-CN" sz="2000" b="0" dirty="0" smtClean="0">
                          <a:solidFill>
                            <a:srgbClr val="0000FF"/>
                          </a:solidFill>
                          <a:latin typeface="微软雅黑" panose="020B0503020204020204" pitchFamily="34" charset="-122"/>
                          <a:ea typeface="微软雅黑" panose="020B0503020204020204" pitchFamily="34" charset="-122"/>
                        </a:rPr>
                        <a:t>40MHz</a:t>
                      </a:r>
                      <a:r>
                        <a:rPr lang="zh-CN" altLang="en-US" sz="2000" b="0" dirty="0" smtClean="0">
                          <a:solidFill>
                            <a:srgbClr val="0000FF"/>
                          </a:solidFill>
                          <a:latin typeface="微软雅黑" panose="020B0503020204020204" pitchFamily="34" charset="-122"/>
                          <a:ea typeface="微软雅黑" panose="020B0503020204020204" pitchFamily="34" charset="-122"/>
                        </a:rPr>
                        <a:t>；两</a:t>
                      </a:r>
                      <a:r>
                        <a:rPr lang="zh-CN" altLang="en-US" sz="2000" b="0" dirty="0">
                          <a:solidFill>
                            <a:srgbClr val="0000FF"/>
                          </a:solidFill>
                          <a:latin typeface="微软雅黑" panose="020B0503020204020204" pitchFamily="34" charset="-122"/>
                          <a:ea typeface="微软雅黑" panose="020B0503020204020204" pitchFamily="34" charset="-122"/>
                        </a:rPr>
                        <a:t>个串行口；</a:t>
                      </a:r>
                      <a:r>
                        <a:rPr lang="en-US" altLang="zh-CN" sz="2000" b="0" dirty="0">
                          <a:solidFill>
                            <a:srgbClr val="0000FF"/>
                          </a:solidFill>
                          <a:latin typeface="微软雅黑" panose="020B0503020204020204" pitchFamily="34" charset="-122"/>
                          <a:ea typeface="微软雅黑" panose="020B0503020204020204" pitchFamily="34" charset="-122"/>
                        </a:rPr>
                        <a:t>USB</a:t>
                      </a:r>
                      <a:r>
                        <a:rPr lang="zh-CN" altLang="en-US" sz="2000" b="0" dirty="0">
                          <a:solidFill>
                            <a:srgbClr val="0000FF"/>
                          </a:solidFill>
                          <a:latin typeface="微软雅黑" panose="020B0503020204020204" pitchFamily="34" charset="-122"/>
                          <a:ea typeface="微软雅黑" panose="020B0503020204020204" pitchFamily="34" charset="-122"/>
                        </a:rPr>
                        <a:t>接口，语音处理等功能。</a:t>
                      </a: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01642">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中国</a:t>
                      </a:r>
                      <a:endParaRPr kumimoji="0" lang="en-US"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宏晶科技</a:t>
                      </a:r>
                      <a:endParaRPr kumimoji="0" lang="en-US"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zh-CN" sz="2000" b="0" dirty="0">
                          <a:solidFill>
                            <a:srgbClr val="FF0000"/>
                          </a:solidFill>
                          <a:latin typeface="微软雅黑" panose="020B0503020204020204" pitchFamily="34" charset="-122"/>
                          <a:ea typeface="微软雅黑" panose="020B0503020204020204" pitchFamily="34" charset="-122"/>
                        </a:rPr>
                        <a:t>STC12C2052</a:t>
                      </a:r>
                      <a:endPar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lang="zh-CN" altLang="en-US" sz="2000" b="0" dirty="0">
                          <a:solidFill>
                            <a:srgbClr val="FF0000"/>
                          </a:solidFill>
                          <a:latin typeface="微软雅黑" panose="020B0503020204020204" pitchFamily="34" charset="-122"/>
                          <a:ea typeface="微软雅黑" panose="020B0503020204020204" pitchFamily="34" charset="-122"/>
                        </a:rPr>
                        <a:t>机器周期仅为</a:t>
                      </a:r>
                      <a:r>
                        <a:rPr lang="en-US" altLang="zh-CN" sz="2000" b="0" dirty="0">
                          <a:solidFill>
                            <a:srgbClr val="FF0000"/>
                          </a:solidFill>
                          <a:latin typeface="微软雅黑" panose="020B0503020204020204" pitchFamily="34" charset="-122"/>
                          <a:ea typeface="微软雅黑" panose="020B0503020204020204" pitchFamily="34" charset="-122"/>
                        </a:rPr>
                        <a:t>1</a:t>
                      </a:r>
                      <a:r>
                        <a:rPr lang="zh-CN" altLang="en-US" sz="2000" b="0" dirty="0">
                          <a:solidFill>
                            <a:srgbClr val="FF0000"/>
                          </a:solidFill>
                          <a:latin typeface="微软雅黑" panose="020B0503020204020204" pitchFamily="34" charset="-122"/>
                          <a:ea typeface="微软雅黑" panose="020B0503020204020204" pitchFamily="34" charset="-122"/>
                        </a:rPr>
                        <a:t>个时钟周期（提速</a:t>
                      </a:r>
                      <a:r>
                        <a:rPr lang="en-US" altLang="zh-CN" sz="2000" b="0" dirty="0">
                          <a:solidFill>
                            <a:srgbClr val="FF0000"/>
                          </a:solidFill>
                          <a:latin typeface="微软雅黑" panose="020B0503020204020204" pitchFamily="34" charset="-122"/>
                          <a:ea typeface="微软雅黑" panose="020B0503020204020204" pitchFamily="34" charset="-122"/>
                        </a:rPr>
                        <a:t>12</a:t>
                      </a:r>
                      <a:r>
                        <a:rPr lang="zh-CN" altLang="en-US" sz="2000" b="0" dirty="0">
                          <a:solidFill>
                            <a:srgbClr val="FF0000"/>
                          </a:solidFill>
                          <a:latin typeface="微软雅黑" panose="020B0503020204020204" pitchFamily="34" charset="-122"/>
                          <a:ea typeface="微软雅黑" panose="020B0503020204020204" pitchFamily="34" charset="-122"/>
                        </a:rPr>
                        <a:t>倍）；</a:t>
                      </a:r>
                      <a:r>
                        <a:rPr lang="en-US" altLang="zh-CN" sz="2000" b="0" dirty="0">
                          <a:solidFill>
                            <a:srgbClr val="FF0000"/>
                          </a:solidFill>
                          <a:latin typeface="微软雅黑" panose="020B0503020204020204" pitchFamily="34" charset="-122"/>
                          <a:ea typeface="微软雅黑" panose="020B0503020204020204" pitchFamily="34" charset="-122"/>
                        </a:rPr>
                        <a:t>IAP</a:t>
                      </a:r>
                      <a:r>
                        <a:rPr lang="zh-CN" altLang="en-US" sz="2000" b="0" dirty="0">
                          <a:solidFill>
                            <a:srgbClr val="FF0000"/>
                          </a:solidFill>
                          <a:latin typeface="微软雅黑" panose="020B0503020204020204" pitchFamily="34" charset="-122"/>
                          <a:ea typeface="微软雅黑" panose="020B0503020204020204" pitchFamily="34" charset="-122"/>
                        </a:rPr>
                        <a:t>（</a:t>
                      </a:r>
                      <a:r>
                        <a:rPr lang="zh-CN" altLang="en-US" sz="2000" b="0" i="0" kern="1200" dirty="0">
                          <a:solidFill>
                            <a:srgbClr val="FF0000"/>
                          </a:solidFill>
                          <a:effectLst/>
                          <a:latin typeface="微软雅黑" panose="020B0503020204020204" pitchFamily="34" charset="-122"/>
                          <a:ea typeface="微软雅黑" panose="020B0503020204020204" pitchFamily="34" charset="-122"/>
                          <a:cs typeface="+mn-cs"/>
                        </a:rPr>
                        <a:t>在应用编程</a:t>
                      </a:r>
                      <a:r>
                        <a:rPr lang="zh-CN" altLang="en-US" sz="2000" b="0" dirty="0">
                          <a:solidFill>
                            <a:srgbClr val="FF0000"/>
                          </a:solidFill>
                          <a:latin typeface="微软雅黑" panose="020B0503020204020204" pitchFamily="34" charset="-122"/>
                          <a:ea typeface="微软雅黑" panose="020B0503020204020204" pitchFamily="34" charset="-122"/>
                        </a:rPr>
                        <a:t>）；</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通道</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10</a:t>
                      </a:r>
                      <a:r>
                        <a:rPr kumimoji="0" lang="zh-CN" altLang="en-US"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位</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ADC</a:t>
                      </a:r>
                      <a:r>
                        <a:rPr kumimoji="0" lang="zh-CN" altLang="en-US"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4</a:t>
                      </a:r>
                      <a:r>
                        <a:rPr kumimoji="0" lang="zh-CN" altLang="en-US"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路</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PWM</a:t>
                      </a:r>
                      <a:r>
                        <a:rPr kumimoji="0" lang="zh-CN" altLang="en-US"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0" cap="none" spc="0" normalizeH="0" noProof="0" dirty="0">
                          <a:ln>
                            <a:noFill/>
                          </a:ln>
                          <a:solidFill>
                            <a:srgbClr val="FF0000"/>
                          </a:solidFill>
                          <a:effectLst/>
                          <a:uLnTx/>
                          <a:uFillTx/>
                          <a:latin typeface="微软雅黑" panose="020B0503020204020204" pitchFamily="34" charset="-122"/>
                          <a:ea typeface="微软雅黑" panose="020B0503020204020204" pitchFamily="34" charset="-122"/>
                        </a:rPr>
                        <a:t>WDT……</a:t>
                      </a:r>
                      <a:endPar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6" name="文本框 5"/>
          <p:cNvSpPr txBox="1"/>
          <p:nvPr/>
        </p:nvSpPr>
        <p:spPr>
          <a:xfrm>
            <a:off x="6467677" y="2045547"/>
            <a:ext cx="206856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2" action="ppaction://hlinksldjump"/>
              </a:rPr>
              <a:t>中美芯片之</a:t>
            </a:r>
            <a:r>
              <a:rPr lang="zh-CN" altLang="en-US" dirty="0" smtClean="0">
                <a:latin typeface="微软雅黑" panose="020B0503020204020204" pitchFamily="34" charset="-122"/>
                <a:ea typeface="微软雅黑" panose="020B0503020204020204" pitchFamily="34" charset="-122"/>
                <a:hlinkClick r:id="rId2" action="ppaction://hlinksldjump"/>
              </a:rPr>
              <a:t>争案例</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83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871547" y="197478"/>
            <a:ext cx="4596130" cy="1323439"/>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1.4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主要产品简介</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Rectangle 5"/>
          <p:cNvSpPr>
            <a:spLocks noChangeArrowheads="1"/>
          </p:cNvSpPr>
          <p:nvPr/>
        </p:nvSpPr>
        <p:spPr bwMode="auto">
          <a:xfrm>
            <a:off x="396875" y="972220"/>
            <a:ext cx="8388350" cy="581762"/>
          </a:xfrm>
          <a:prstGeom prst="rect">
            <a:avLst/>
          </a:prstGeom>
          <a:noFill/>
          <a:extLst/>
        </p:spPr>
        <p:txBody>
          <a:bodyPr wrap="square" rtlCol="0">
            <a:spAutoFit/>
          </a:bodyPr>
          <a:lstStyle/>
          <a:p>
            <a:pPr>
              <a:lnSpc>
                <a:spcPct val="125000"/>
              </a:lnSpc>
              <a:spcBef>
                <a:spcPts val="600"/>
              </a:spcBef>
              <a:buClr>
                <a:srgbClr val="FF0000"/>
              </a:buClr>
              <a:buSzPct val="100000"/>
            </a:pPr>
            <a:r>
              <a:rPr lang="zh-CN" altLang="en-US" sz="2800" b="1" dirty="0">
                <a:latin typeface="微软雅黑" panose="020B0503020204020204" pitchFamily="34" charset="-122"/>
                <a:ea typeface="微软雅黑" panose="020B0503020204020204" pitchFamily="34" charset="-122"/>
              </a:rPr>
              <a:t>几种非</a:t>
            </a:r>
            <a:r>
              <a:rPr lang="en-US" altLang="zh-CN" sz="2800" b="1" dirty="0">
                <a:latin typeface="微软雅黑" panose="020B0503020204020204" pitchFamily="34" charset="-122"/>
                <a:ea typeface="微软雅黑" panose="020B0503020204020204" pitchFamily="34" charset="-122"/>
              </a:rPr>
              <a:t>8051</a:t>
            </a:r>
            <a:r>
              <a:rPr lang="zh-CN" altLang="en-US" sz="2800" b="1" dirty="0">
                <a:latin typeface="微软雅黑" panose="020B0503020204020204" pitchFamily="34" charset="-122"/>
                <a:ea typeface="微软雅黑" panose="020B0503020204020204" pitchFamily="34" charset="-122"/>
              </a:rPr>
              <a:t>内核</a:t>
            </a:r>
            <a:r>
              <a:rPr lang="zh-CN" altLang="en-US" sz="2800" b="1" dirty="0" smtClean="0">
                <a:latin typeface="微软雅黑" panose="020B0503020204020204" pitchFamily="34" charset="-122"/>
                <a:ea typeface="微软雅黑" panose="020B0503020204020204" pitchFamily="34" charset="-122"/>
              </a:rPr>
              <a:t>单片机：</a:t>
            </a:r>
            <a:endParaRPr lang="zh-CN" altLang="en-US" sz="2800" b="1" dirty="0">
              <a:latin typeface="微软雅黑" panose="020B0503020204020204" pitchFamily="34" charset="-122"/>
              <a:ea typeface="微软雅黑" panose="020B0503020204020204" pitchFamily="34" charset="-122"/>
            </a:endParaRPr>
          </a:p>
        </p:txBody>
      </p:sp>
      <p:graphicFrame>
        <p:nvGraphicFramePr>
          <p:cNvPr id="12" name="Group 60"/>
          <p:cNvGraphicFramePr>
            <a:graphicFrameLocks/>
          </p:cNvGraphicFramePr>
          <p:nvPr>
            <p:extLst>
              <p:ext uri="{D42A27DB-BD31-4B8C-83A1-F6EECF244321}">
                <p14:modId xmlns:p14="http://schemas.microsoft.com/office/powerpoint/2010/main" val="2575396244"/>
              </p:ext>
            </p:extLst>
          </p:nvPr>
        </p:nvGraphicFramePr>
        <p:xfrm>
          <a:off x="532832" y="2144019"/>
          <a:ext cx="8116436" cy="2626211"/>
        </p:xfrm>
        <a:graphic>
          <a:graphicData uri="http://schemas.openxmlformats.org/drawingml/2006/table">
            <a:tbl>
              <a:tblPr/>
              <a:tblGrid>
                <a:gridCol w="1086840">
                  <a:extLst>
                    <a:ext uri="{9D8B030D-6E8A-4147-A177-3AD203B41FA5}">
                      <a16:colId xmlns:a16="http://schemas.microsoft.com/office/drawing/2014/main" xmlns="" val="20000"/>
                    </a:ext>
                  </a:extLst>
                </a:gridCol>
                <a:gridCol w="1380556">
                  <a:extLst>
                    <a:ext uri="{9D8B030D-6E8A-4147-A177-3AD203B41FA5}">
                      <a16:colId xmlns:a16="http://schemas.microsoft.com/office/drawing/2014/main" xmlns="" val="20001"/>
                    </a:ext>
                  </a:extLst>
                </a:gridCol>
                <a:gridCol w="1651839">
                  <a:extLst>
                    <a:ext uri="{9D8B030D-6E8A-4147-A177-3AD203B41FA5}">
                      <a16:colId xmlns:a16="http://schemas.microsoft.com/office/drawing/2014/main" xmlns="" val="20002"/>
                    </a:ext>
                  </a:extLst>
                </a:gridCol>
                <a:gridCol w="3997201">
                  <a:extLst>
                    <a:ext uri="{9D8B030D-6E8A-4147-A177-3AD203B41FA5}">
                      <a16:colId xmlns:a16="http://schemas.microsoft.com/office/drawing/2014/main" xmlns="" val="20003"/>
                    </a:ext>
                  </a:extLst>
                </a:gridCol>
              </a:tblGrid>
              <a:tr h="6482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单片机</a:t>
                      </a:r>
                    </a:p>
                  </a:txBody>
                  <a:tcPr marL="91437" marR="91437"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生产商</a:t>
                      </a:r>
                    </a:p>
                  </a:txBody>
                  <a:tcPr marL="91437" marR="91437"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典型产品</a:t>
                      </a:r>
                    </a:p>
                  </a:txBody>
                  <a:tcPr marL="91437" marR="91437"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主要特点</a:t>
                      </a:r>
                    </a:p>
                  </a:txBody>
                  <a:tcPr marL="91437" marR="91437"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xmlns="" val="10000"/>
                  </a:ext>
                </a:extLst>
              </a:tr>
              <a:tr h="57586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AVR</a:t>
                      </a: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美国</a:t>
                      </a:r>
                      <a:r>
                        <a:rPr kumimoji="0" lang="en-US" altLang="zh-CN"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Atmel</a:t>
                      </a: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AT90S8515</a:t>
                      </a:r>
                      <a:endParaRPr kumimoji="0" lang="zh-CN" altLang="en-US"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8</a:t>
                      </a:r>
                      <a:r>
                        <a:rPr kumimoji="0" lang="zh-CN" altLang="en-US" sz="20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位；高速、低耗，驱动能力强</a:t>
                      </a: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25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PIC</a:t>
                      </a: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美国</a:t>
                      </a:r>
                      <a:r>
                        <a:rPr kumimoji="0" lang="en-US" altLang="zh-CN" sz="2000" b="0" i="0" u="none" strike="noStrike" cap="none" normalizeH="0" baseline="0" dirty="0" err="1">
                          <a:ln>
                            <a:noFill/>
                          </a:ln>
                          <a:solidFill>
                            <a:srgbClr val="0000FF"/>
                          </a:solidFill>
                          <a:effectLst/>
                          <a:latin typeface="微软雅黑" panose="020B0503020204020204" pitchFamily="34" charset="-122"/>
                          <a:ea typeface="微软雅黑" panose="020B0503020204020204" pitchFamily="34" charset="-122"/>
                        </a:rPr>
                        <a:t>MicroChip</a:t>
                      </a:r>
                      <a:endPar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txBody>
                  <a:tcPr marL="0" marR="0"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PIC16F873</a:t>
                      </a:r>
                      <a:endPar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16</a:t>
                      </a:r>
                      <a:r>
                        <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位；保密性好</a:t>
                      </a:r>
                      <a:r>
                        <a:rPr kumimoji="0" lang="zh-CN" altLang="en-US" sz="2000" b="0"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；功耗低、</a:t>
                      </a:r>
                      <a:r>
                        <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驱动能力强</a:t>
                      </a:r>
                      <a:r>
                        <a:rPr kumimoji="0" lang="zh-CN" altLang="en-US" sz="2000" b="0"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（拉电流</a:t>
                      </a:r>
                      <a:r>
                        <a:rPr kumimoji="0" lang="en-US" altLang="zh-CN" sz="2000" b="0" i="0" u="none" strike="noStrike"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&gt;</a:t>
                      </a:r>
                      <a:r>
                        <a:rPr kumimoji="0" lang="en-US" altLang="zh-CN"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20mA</a:t>
                      </a:r>
                      <a:r>
                        <a:rPr kumimoji="0" lang="zh-CN" altLang="en-US" sz="2000" b="0"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7982">
                <a:tc>
                  <a:txBody>
                    <a:bodyPr/>
                    <a:lstStyle/>
                    <a:p>
                      <a:pPr algn="ctr"/>
                      <a:r>
                        <a:rPr lang="en-US" altLang="zh-CN" sz="2000" b="0" baseline="0" dirty="0">
                          <a:solidFill>
                            <a:schemeClr val="tx1"/>
                          </a:solidFill>
                          <a:latin typeface="微软雅黑" panose="020B0503020204020204" pitchFamily="34" charset="-122"/>
                          <a:ea typeface="微软雅黑" panose="020B0503020204020204" pitchFamily="34" charset="-122"/>
                        </a:rPr>
                        <a:t>STM32</a:t>
                      </a:r>
                      <a:endParaRPr lang="zh-CN" altLang="en-US" sz="2000" b="0" baseline="0" dirty="0">
                        <a:solidFill>
                          <a:schemeClr val="tx1"/>
                        </a:solidFill>
                        <a:latin typeface="微软雅黑" panose="020B0503020204020204" pitchFamily="34" charset="-122"/>
                        <a:ea typeface="微软雅黑" panose="020B0503020204020204" pitchFamily="34" charset="-122"/>
                      </a:endParaRPr>
                    </a:p>
                  </a:txBody>
                  <a:tcPr marL="0" marR="0" marT="45725" marB="457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意法半导体集团</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ST</a:t>
                      </a:r>
                    </a:p>
                  </a:txBody>
                  <a:tcPr marL="35999" marR="35999"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STM32F103</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位；性价比超高；晶振可达</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72MHz</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35999" marR="35999" marT="45719" marB="45719"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14" name="矩形 13"/>
          <p:cNvSpPr/>
          <p:nvPr/>
        </p:nvSpPr>
        <p:spPr>
          <a:xfrm>
            <a:off x="640253" y="1608488"/>
            <a:ext cx="7776864" cy="535531"/>
          </a:xfrm>
          <a:prstGeom prst="rect">
            <a:avLst/>
          </a:prstGeom>
        </p:spPr>
        <p:txBody>
          <a:bodyPr wrap="square">
            <a:spAutoFit/>
          </a:bodyPr>
          <a:lstStyle/>
          <a:p>
            <a:pPr>
              <a:buNone/>
            </a:pPr>
            <a:r>
              <a:rPr lang="zh-CN" altLang="en-US" sz="2400" dirty="0">
                <a:solidFill>
                  <a:srgbClr val="FF0000"/>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微软雅黑" panose="020B0503020204020204" pitchFamily="34" charset="-122"/>
                <a:ea typeface="微软雅黑" panose="020B0503020204020204" pitchFamily="34" charset="-122"/>
              </a:rPr>
              <a:t>采用</a:t>
            </a:r>
            <a:r>
              <a:rPr lang="en-US" altLang="zh-CN" sz="2400" dirty="0">
                <a:solidFill>
                  <a:srgbClr val="FF0000"/>
                </a:solidFill>
                <a:latin typeface="微软雅黑" panose="020B0503020204020204" pitchFamily="34" charset="-122"/>
                <a:ea typeface="微软雅黑" panose="020B0503020204020204" pitchFamily="34" charset="-122"/>
              </a:rPr>
              <a:t>RISC</a:t>
            </a:r>
            <a:r>
              <a:rPr lang="zh-CN" altLang="en-US" sz="2400" dirty="0">
                <a:solidFill>
                  <a:schemeClr val="tx1"/>
                </a:solidFill>
                <a:latin typeface="微软雅黑" panose="020B0503020204020204" pitchFamily="34" charset="-122"/>
                <a:ea typeface="微软雅黑" panose="020B0503020204020204" pitchFamily="34" charset="-122"/>
              </a:rPr>
              <a:t>（精简指令集）架构，执行</a:t>
            </a:r>
            <a:r>
              <a:rPr lang="zh-CN" altLang="en-US" sz="2400" dirty="0">
                <a:solidFill>
                  <a:srgbClr val="FF0000"/>
                </a:solidFill>
                <a:latin typeface="微软雅黑" panose="020B0503020204020204" pitchFamily="34" charset="-122"/>
                <a:ea typeface="微软雅黑" panose="020B0503020204020204" pitchFamily="34" charset="-122"/>
              </a:rPr>
              <a:t>速度快</a:t>
            </a:r>
          </a:p>
        </p:txBody>
      </p:sp>
      <p:pic>
        <p:nvPicPr>
          <p:cNvPr id="15" name="图片 14"/>
          <p:cNvPicPr>
            <a:picLocks noChangeAspect="1"/>
          </p:cNvPicPr>
          <p:nvPr/>
        </p:nvPicPr>
        <p:blipFill rotWithShape="1">
          <a:blip r:embed="rId2"/>
          <a:srcRect l="6087" t="-121" r="6684" b="6093"/>
          <a:stretch/>
        </p:blipFill>
        <p:spPr>
          <a:xfrm>
            <a:off x="986022" y="4867759"/>
            <a:ext cx="1700608" cy="1417174"/>
          </a:xfrm>
          <a:prstGeom prst="rect">
            <a:avLst/>
          </a:prstGeom>
          <a:ln>
            <a:noFill/>
          </a:ln>
        </p:spPr>
      </p:pic>
      <p:pic>
        <p:nvPicPr>
          <p:cNvPr id="16" name="图片 15"/>
          <p:cNvPicPr>
            <a:picLocks noChangeAspect="1"/>
          </p:cNvPicPr>
          <p:nvPr/>
        </p:nvPicPr>
        <p:blipFill rotWithShape="1">
          <a:blip r:embed="rId3"/>
          <a:srcRect t="23793" b="37904"/>
          <a:stretch/>
        </p:blipFill>
        <p:spPr>
          <a:xfrm>
            <a:off x="3292890" y="5107764"/>
            <a:ext cx="2916832" cy="1035804"/>
          </a:xfrm>
          <a:prstGeom prst="rect">
            <a:avLst/>
          </a:prstGeom>
        </p:spPr>
      </p:pic>
      <p:pic>
        <p:nvPicPr>
          <p:cNvPr id="17" name="图片 16"/>
          <p:cNvPicPr>
            <a:picLocks noChangeAspect="1"/>
          </p:cNvPicPr>
          <p:nvPr/>
        </p:nvPicPr>
        <p:blipFill rotWithShape="1">
          <a:blip r:embed="rId4"/>
          <a:srcRect l="19760" t="13567" r="23540" b="13567"/>
          <a:stretch/>
        </p:blipFill>
        <p:spPr>
          <a:xfrm>
            <a:off x="6786058" y="4867761"/>
            <a:ext cx="1485543" cy="1584579"/>
          </a:xfrm>
          <a:prstGeom prst="rect">
            <a:avLst/>
          </a:prstGeom>
        </p:spPr>
      </p:pic>
    </p:spTree>
    <p:extLst>
      <p:ext uri="{BB962C8B-B14F-4D97-AF65-F5344CB8AC3E}">
        <p14:creationId xmlns:p14="http://schemas.microsoft.com/office/powerpoint/2010/main" val="20082008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197478"/>
            <a:ext cx="3672800" cy="664284"/>
          </a:xfrm>
          <a:prstGeom prst="rect">
            <a:avLst/>
          </a:prstGeom>
        </p:spPr>
        <p:txBody>
          <a:bodyPr wrap="none">
            <a:spAutoFit/>
          </a:bodyPr>
          <a:lstStyle/>
          <a:p>
            <a:pPr marL="566738" lvl="0"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单片机概述   </a:t>
            </a:r>
          </a:p>
        </p:txBody>
      </p:sp>
      <p:sp>
        <p:nvSpPr>
          <p:cNvPr id="6" name="五边形 5"/>
          <p:cNvSpPr/>
          <p:nvPr/>
        </p:nvSpPr>
        <p:spPr bwMode="auto">
          <a:xfrm>
            <a:off x="1770410" y="144231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4" y="142803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单片机简介</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5" y="2073480"/>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5" y="2096526"/>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单片机的发展历程与趋势</a:t>
            </a:r>
          </a:p>
        </p:txBody>
      </p:sp>
      <p:sp>
        <p:nvSpPr>
          <p:cNvPr id="10" name="五边形 9"/>
          <p:cNvSpPr/>
          <p:nvPr/>
        </p:nvSpPr>
        <p:spPr bwMode="auto">
          <a:xfrm>
            <a:off x="1756045" y="2775109"/>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5" y="2760824"/>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单片机的特点及应用领域</a:t>
            </a:r>
          </a:p>
        </p:txBody>
      </p:sp>
      <p:sp>
        <p:nvSpPr>
          <p:cNvPr id="12" name="五边形 11"/>
          <p:cNvSpPr/>
          <p:nvPr/>
        </p:nvSpPr>
        <p:spPr bwMode="auto">
          <a:xfrm>
            <a:off x="1756045" y="343940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1.4</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5" y="342512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单片机主要产品简介</a:t>
            </a:r>
          </a:p>
        </p:txBody>
      </p:sp>
      <p:sp>
        <p:nvSpPr>
          <p:cNvPr id="14" name="五边形 13"/>
          <p:cNvSpPr/>
          <p:nvPr/>
        </p:nvSpPr>
        <p:spPr bwMode="auto">
          <a:xfrm>
            <a:off x="1768745" y="4113794"/>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1.5</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12745" y="4099509"/>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C00000"/>
                </a:solidFill>
                <a:latin typeface="黑体" panose="02010609060101010101" pitchFamily="49" charset="-122"/>
                <a:ea typeface="黑体" panose="02010609060101010101" pitchFamily="49" charset="-122"/>
              </a:rPr>
              <a:t>单片机应用系统的设计</a:t>
            </a:r>
          </a:p>
        </p:txBody>
      </p:sp>
    </p:spTree>
    <p:extLst>
      <p:ext uri="{BB962C8B-B14F-4D97-AF65-F5344CB8AC3E}">
        <p14:creationId xmlns:p14="http://schemas.microsoft.com/office/powerpoint/2010/main" val="21652609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15991" y="222878"/>
            <a:ext cx="5688096"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1.5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应用系统的设计</a:t>
            </a:r>
          </a:p>
        </p:txBody>
      </p:sp>
      <p:sp>
        <p:nvSpPr>
          <p:cNvPr id="9" name="内容占位符 2"/>
          <p:cNvSpPr txBox="1">
            <a:spLocks/>
          </p:cNvSpPr>
          <p:nvPr/>
        </p:nvSpPr>
        <p:spPr bwMode="auto">
          <a:xfrm>
            <a:off x="215256" y="1197658"/>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10000"/>
              </a:lnSpc>
              <a:spcBef>
                <a:spcPct val="20000"/>
              </a:spcBef>
              <a:spcAft>
                <a:spcPct val="0"/>
              </a:spcAft>
              <a:buClrTx/>
              <a:buSzTx/>
              <a:buFontTx/>
              <a:buNone/>
              <a:tabLst/>
              <a:defRPr/>
            </a:pPr>
            <a:r>
              <a:rPr kumimoji="0" lang="zh-CN" altLang="en-US"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一、单片机应用系统设计步骤</a:t>
            </a:r>
            <a:endParaRPr kumimoji="0" lang="en-US" altLang="zh-CN"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应用系统设计，一般可</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分为</a:t>
            </a:r>
            <a:r>
              <a:rPr lang="zh-CN" altLang="en-US" b="0" kern="0" noProof="0" dirty="0">
                <a:solidFill>
                  <a:srgbClr val="000000"/>
                </a:solidFill>
                <a:latin typeface="微软雅黑" panose="020B0503020204020204" pitchFamily="34" charset="-122"/>
                <a:ea typeface="微软雅黑" panose="020B0503020204020204" pitchFamily="34" charset="-122"/>
              </a:rPr>
              <a:t>以下</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三</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个阶段：</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en-US" altLang="zh-CN"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1</a:t>
            </a:r>
            <a:r>
              <a:rPr kumimoji="0" lang="zh-CN" altLang="en-US"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．明确任务和需求分析及拟定设计方案阶段</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明确系统所要完成的任务十分重耍，它是设计工作的基础，也是</a:t>
            </a:r>
            <a:r>
              <a:rPr kumimoji="0" lang="zh-CN" altLang="en-US"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设计方案正确性的保证。</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b="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需求分析的内容</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主要包括：被测控参数的</a:t>
            </a:r>
            <a:r>
              <a:rPr kumimoji="0" lang="zh-CN" altLang="en-US"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形式（</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模拟量、数字量、开关量等）、被测控参数的</a:t>
            </a:r>
            <a:r>
              <a:rPr kumimoji="0" lang="zh-CN" altLang="en-US"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范围、</a:t>
            </a:r>
            <a:r>
              <a:rPr kumimoji="0" lang="zh-CN" altLang="en-US"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性能指标、系统功能</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、工作环境、显示、报警等。</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拟定设计方案是根据任务的需求分析，先</a:t>
            </a:r>
            <a:r>
              <a:rPr kumimoji="0" lang="zh-CN" altLang="en-US"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确定大致方向和准备采取的手段。</a:t>
            </a:r>
            <a:endParaRPr kumimoji="0" lang="zh-CN" altLang="en-US"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057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wipe(left)">
                                      <p:cBhvr>
                                        <p:cTn id="7" dur="500"/>
                                        <p:tgtEl>
                                          <p:spTgt spid="9">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wipe(left)">
                                      <p:cBhvr>
                                        <p:cTn id="10" dur="500"/>
                                        <p:tgtEl>
                                          <p:spTgt spid="9">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wipe(left)">
                                      <p:cBhvr>
                                        <p:cTn id="13" dur="500"/>
                                        <p:tgtEl>
                                          <p:spTgt spid="9">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wipe(left)">
                                      <p:cBhvr>
                                        <p:cTn id="1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15991" y="222878"/>
            <a:ext cx="5688096"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1.5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应用系统的设计</a:t>
            </a:r>
          </a:p>
        </p:txBody>
      </p:sp>
      <p:sp>
        <p:nvSpPr>
          <p:cNvPr id="6" name="内容占位符 2"/>
          <p:cNvSpPr txBox="1">
            <a:spLocks/>
          </p:cNvSpPr>
          <p:nvPr/>
        </p:nvSpPr>
        <p:spPr bwMode="auto">
          <a:xfrm>
            <a:off x="136741" y="1417938"/>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根掘拟定的设计方案，设计出相应的系统</a:t>
            </a:r>
            <a:r>
              <a:rPr kumimoji="0" lang="zh-CN" altLang="en-US" sz="2400" b="0" i="0"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硬件电路</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接下来的工作就是软件设计，正确的</a:t>
            </a:r>
            <a:r>
              <a:rPr kumimoji="0" lang="zh-CN" altLang="en-US" sz="2400" b="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编程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方法是根据需求分析，</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先绘制程序流程图</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，这样程序的编写速度就会很快。</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0">
              <a:lnSpc>
                <a:spcPct val="110000"/>
              </a:lnSpc>
              <a:spcBef>
                <a:spcPts val="0"/>
              </a:spcBef>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一个单片机的软、硬件系统，可先在</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软件仿真工具的</a:t>
            </a:r>
            <a:r>
              <a:rPr kumimoji="0" lang="zh-CN" altLang="en-US" sz="2400" b="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软环境下进行联合仿真</a:t>
            </a:r>
            <a:r>
              <a:rPr lang="zh-CN" altLang="en-US" b="0" kern="0" dirty="0" smtClean="0">
                <a:solidFill>
                  <a:srgbClr val="3333FF"/>
                </a:solidFill>
                <a:latin typeface="微软雅黑" panose="020B0503020204020204" pitchFamily="34" charset="-122"/>
                <a:ea typeface="微软雅黑" panose="020B0503020204020204" pitchFamily="34" charset="-122"/>
              </a:rPr>
              <a:t>并</a:t>
            </a:r>
            <a:r>
              <a:rPr lang="zh-CN" altLang="en-US" b="0" kern="0" dirty="0">
                <a:solidFill>
                  <a:srgbClr val="3333FF"/>
                </a:solidFill>
                <a:latin typeface="微软雅黑" panose="020B0503020204020204" pitchFamily="34" charset="-122"/>
                <a:ea typeface="微软雅黑" panose="020B0503020204020204" pitchFamily="34" charset="-122"/>
              </a:rPr>
              <a:t>调试</a:t>
            </a:r>
            <a:r>
              <a:rPr lang="zh-CN" altLang="en-US" b="0" kern="0" dirty="0" smtClean="0">
                <a:solidFill>
                  <a:srgbClr val="3333FF"/>
                </a:solidFill>
                <a:latin typeface="微软雅黑" panose="020B0503020204020204" pitchFamily="34" charset="-122"/>
                <a:ea typeface="微软雅黑" panose="020B0503020204020204" pitchFamily="34" charset="-122"/>
              </a:rPr>
              <a:t>通过</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，虽然还不能完全说明实际系统就完全通过，但至少在逻辑上是行得通的。在软件仿真开发环境下仿真通过后，</a:t>
            </a:r>
            <a:r>
              <a:rPr kumimoji="0" lang="zh-CN" altLang="en-US" sz="2400" b="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再进行实际的软硬件联合调试与实现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可减少设计上所走的弯路</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软件编写调试可与硬件设计同步进行，可提高设计效率，这也是日前业界广泛采用的一种开发设计方法。</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ts val="400"/>
              </a:spcBef>
              <a:spcAft>
                <a:spcPct val="0"/>
              </a:spcAft>
              <a:buClrTx/>
              <a:buSzTx/>
              <a:buFontTx/>
              <a:buNone/>
              <a:tabLst/>
              <a:defRPr/>
            </a:pPr>
            <a:r>
              <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3</a:t>
            </a:r>
            <a:r>
              <a:rPr kumimoji="0" lang="zh-CN" altLang="en-US"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．资料与文件整理编制阶段</a:t>
            </a:r>
          </a:p>
          <a:p>
            <a:pPr marL="0" marR="0" lvl="0" indent="612000" algn="l" defTabSz="914400" rtl="0" eaLnBrk="0" fontAlgn="base" latinLnBrk="0" hangingPunct="0">
              <a:lnSpc>
                <a:spcPct val="110000"/>
              </a:lnSpc>
              <a:spcBef>
                <a:spcPts val="4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当系统全部调试通过后，就进入资料与文件整理编制阶段。如</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流程图、子程序使用说明、地址分配、程序清单、电路原理图、线路板图等</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7" name="标题 1"/>
          <p:cNvSpPr txBox="1">
            <a:spLocks/>
          </p:cNvSpPr>
          <p:nvPr/>
        </p:nvSpPr>
        <p:spPr bwMode="auto">
          <a:xfrm>
            <a:off x="440121" y="953606"/>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180000" algn="l" defTabSz="914400" rtl="0" eaLnBrk="0" fontAlgn="base" latinLnBrk="0" hangingPunct="0">
              <a:lnSpc>
                <a:spcPct val="100000"/>
              </a:lnSpc>
              <a:spcBef>
                <a:spcPct val="20000"/>
              </a:spcBef>
              <a:spcAft>
                <a:spcPct val="0"/>
              </a:spcAft>
              <a:buClrTx/>
              <a:buSzTx/>
              <a:buFontTx/>
              <a:buNone/>
              <a:tabLst/>
              <a:defRPr/>
            </a:pPr>
            <a:r>
              <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cs typeface="+mn-cs"/>
              </a:rPr>
              <a:t>2</a:t>
            </a:r>
            <a:r>
              <a:rPr kumimoji="0" lang="zh-CN" altLang="en-US"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cs typeface="+mn-cs"/>
              </a:rPr>
              <a:t>．硬件和软件设计及联合调试阶段</a:t>
            </a:r>
            <a:endParaRPr kumimoji="0" lang="zh-CN" altLang="en-US" sz="2800" i="0" u="none" strike="noStrike" kern="0" cap="none" spc="0" normalizeH="0" baseline="0" noProof="0" dirty="0">
              <a:ln>
                <a:noFill/>
              </a:ln>
              <a:solidFill>
                <a:srgbClr val="3333FF"/>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40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left)">
                                      <p:cBhvr>
                                        <p:cTn id="1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053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6" name="矩形 5"/>
          <p:cNvSpPr/>
          <p:nvPr/>
        </p:nvSpPr>
        <p:spPr>
          <a:xfrm>
            <a:off x="2889604" y="197478"/>
            <a:ext cx="3672800" cy="664284"/>
          </a:xfrm>
          <a:prstGeom prst="rect">
            <a:avLst/>
          </a:prstGeom>
        </p:spPr>
        <p:txBody>
          <a:bodyPr wrap="none">
            <a:spAutoFit/>
          </a:bodyPr>
          <a:lstStyle/>
          <a:p>
            <a:pPr marL="566738" lvl="0"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单片机概述   </a:t>
            </a:r>
          </a:p>
        </p:txBody>
      </p:sp>
      <p:sp>
        <p:nvSpPr>
          <p:cNvPr id="15" name="五边形 14"/>
          <p:cNvSpPr/>
          <p:nvPr/>
        </p:nvSpPr>
        <p:spPr bwMode="auto">
          <a:xfrm>
            <a:off x="1770410" y="144231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AutoShape 15"/>
          <p:cNvSpPr>
            <a:spLocks noChangeArrowheads="1"/>
          </p:cNvSpPr>
          <p:nvPr/>
        </p:nvSpPr>
        <p:spPr bwMode="auto">
          <a:xfrm>
            <a:off x="2800764" y="142803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单片机简介</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7" name="五边形 16"/>
          <p:cNvSpPr/>
          <p:nvPr/>
        </p:nvSpPr>
        <p:spPr bwMode="auto">
          <a:xfrm>
            <a:off x="1756045" y="2073480"/>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8" name="AutoShape 15"/>
          <p:cNvSpPr>
            <a:spLocks noChangeArrowheads="1"/>
          </p:cNvSpPr>
          <p:nvPr/>
        </p:nvSpPr>
        <p:spPr bwMode="auto">
          <a:xfrm>
            <a:off x="2800045" y="2096526"/>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单片机的发展历程与趋势</a:t>
            </a:r>
          </a:p>
        </p:txBody>
      </p:sp>
      <p:sp>
        <p:nvSpPr>
          <p:cNvPr id="19" name="五边形 18"/>
          <p:cNvSpPr/>
          <p:nvPr/>
        </p:nvSpPr>
        <p:spPr bwMode="auto">
          <a:xfrm>
            <a:off x="1756045" y="2775109"/>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0" name="AutoShape 15"/>
          <p:cNvSpPr>
            <a:spLocks noChangeArrowheads="1"/>
          </p:cNvSpPr>
          <p:nvPr/>
        </p:nvSpPr>
        <p:spPr bwMode="auto">
          <a:xfrm>
            <a:off x="2800045" y="2760824"/>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单片机的特点及应用领域</a:t>
            </a:r>
          </a:p>
        </p:txBody>
      </p:sp>
      <p:sp>
        <p:nvSpPr>
          <p:cNvPr id="21" name="五边形 20"/>
          <p:cNvSpPr/>
          <p:nvPr/>
        </p:nvSpPr>
        <p:spPr bwMode="auto">
          <a:xfrm>
            <a:off x="1756045" y="3439407"/>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1.4</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2" name="AutoShape 15"/>
          <p:cNvSpPr>
            <a:spLocks noChangeArrowheads="1"/>
          </p:cNvSpPr>
          <p:nvPr/>
        </p:nvSpPr>
        <p:spPr bwMode="auto">
          <a:xfrm>
            <a:off x="2800045" y="3425122"/>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a:solidFill>
                  <a:srgbClr val="002060"/>
                </a:solidFill>
                <a:latin typeface="黑体" panose="02010609060101010101" pitchFamily="49" charset="-122"/>
                <a:ea typeface="黑体" panose="02010609060101010101" pitchFamily="49" charset="-122"/>
              </a:rPr>
              <a:t>单片机主要产品简介</a:t>
            </a:r>
          </a:p>
        </p:txBody>
      </p:sp>
      <p:sp>
        <p:nvSpPr>
          <p:cNvPr id="24" name="五边形 23"/>
          <p:cNvSpPr/>
          <p:nvPr/>
        </p:nvSpPr>
        <p:spPr bwMode="auto">
          <a:xfrm>
            <a:off x="1768745" y="4113794"/>
            <a:ext cx="1044000" cy="524622"/>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1.5</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5" name="AutoShape 15"/>
          <p:cNvSpPr>
            <a:spLocks noChangeArrowheads="1"/>
          </p:cNvSpPr>
          <p:nvPr/>
        </p:nvSpPr>
        <p:spPr bwMode="auto">
          <a:xfrm>
            <a:off x="2812745" y="4099509"/>
            <a:ext cx="4778870" cy="534711"/>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a:solidFill>
                  <a:srgbClr val="002060"/>
                </a:solidFill>
                <a:latin typeface="黑体" panose="02010609060101010101" pitchFamily="49" charset="-122"/>
                <a:ea typeface="黑体" panose="02010609060101010101" pitchFamily="49" charset="-122"/>
              </a:rPr>
              <a:t>单片机应用系统的设计</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239067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15991" y="222878"/>
            <a:ext cx="5688096"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1.5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应用系统的设计</a:t>
            </a:r>
          </a:p>
        </p:txBody>
      </p:sp>
      <p:sp>
        <p:nvSpPr>
          <p:cNvPr id="7" name="矩形 6"/>
          <p:cNvSpPr/>
          <p:nvPr/>
        </p:nvSpPr>
        <p:spPr>
          <a:xfrm>
            <a:off x="342924" y="1097303"/>
            <a:ext cx="4801314" cy="461665"/>
          </a:xfrm>
          <a:prstGeom prst="rect">
            <a:avLst/>
          </a:prstGeom>
        </p:spPr>
        <p:txBody>
          <a:bodyPr wrap="none">
            <a:spAutoFit/>
          </a:bodyPr>
          <a:lstStyle/>
          <a:p>
            <a:pPr lvl="0" eaLnBrk="0" fontAlgn="base" hangingPunct="0">
              <a:spcBef>
                <a:spcPct val="20000"/>
              </a:spcBef>
              <a:spcAft>
                <a:spcPct val="0"/>
              </a:spcAft>
              <a:defRPr/>
            </a:pPr>
            <a:r>
              <a:rPr lang="zh-CN" altLang="en-US" sz="2400" b="1" kern="0" dirty="0" smtClean="0">
                <a:latin typeface="微软雅黑" panose="020B0503020204020204" pitchFamily="34" charset="-122"/>
                <a:ea typeface="微软雅黑" panose="020B0503020204020204" pitchFamily="34" charset="-122"/>
              </a:rPr>
              <a:t>二、应用</a:t>
            </a:r>
            <a:r>
              <a:rPr lang="zh-CN" altLang="en-US" sz="2400" b="1" kern="0" dirty="0">
                <a:latin typeface="微软雅黑" panose="020B0503020204020204" pitchFamily="34" charset="-122"/>
                <a:ea typeface="微软雅黑" panose="020B0503020204020204" pitchFamily="34" charset="-122"/>
              </a:rPr>
              <a:t>系统设计应当考虑的问题</a:t>
            </a:r>
            <a:endParaRPr lang="en-US" altLang="zh-CN" sz="2400" b="1" kern="0"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64313" y="1558968"/>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lvl="0" indent="360000">
              <a:lnSpc>
                <a:spcPct val="110000"/>
              </a:lnSpc>
              <a:buAutoNum type="arabicPeriod"/>
            </a:pPr>
            <a:r>
              <a:rPr lang="zh-CN" altLang="en-US" kern="0" dirty="0" smtClean="0">
                <a:solidFill>
                  <a:srgbClr val="3333FF"/>
                </a:solidFill>
                <a:latin typeface="微软雅黑" panose="020B0503020204020204" pitchFamily="34" charset="-122"/>
                <a:ea typeface="微软雅黑" panose="020B0503020204020204" pitchFamily="34" charset="-122"/>
              </a:rPr>
              <a:t>硬件设计上尽可能</a:t>
            </a:r>
            <a:r>
              <a:rPr lang="zh-CN" altLang="en-US" kern="0" dirty="0">
                <a:solidFill>
                  <a:srgbClr val="3333FF"/>
                </a:solidFill>
                <a:latin typeface="微软雅黑" panose="020B0503020204020204" pitchFamily="34" charset="-122"/>
                <a:ea typeface="微软雅黑" panose="020B0503020204020204" pitchFamily="34" charset="-122"/>
              </a:rPr>
              <a:t>采用功能强的芯片</a:t>
            </a:r>
          </a:p>
          <a:p>
            <a:pPr lvl="0">
              <a:lnSpc>
                <a:spcPct val="110000"/>
              </a:lnSpc>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单片机的</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选型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b="0" kern="0" dirty="0" smtClean="0">
                <a:solidFill>
                  <a:srgbClr val="C00000"/>
                </a:solidFill>
                <a:latin typeface="微软雅黑" panose="020B0503020204020204" pitchFamily="34" charset="-122"/>
                <a:ea typeface="微软雅黑" panose="020B0503020204020204" pitchFamily="34" charset="-122"/>
              </a:rPr>
              <a:t>高</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集成度</a:t>
            </a:r>
            <a:r>
              <a:rPr lang="zh-CN" altLang="en-US" b="0" kern="0" dirty="0" smtClean="0">
                <a:solidFill>
                  <a:srgbClr val="000000"/>
                </a:solidFill>
                <a:latin typeface="微软雅黑" panose="020B0503020204020204" pitchFamily="34" charset="-122"/>
                <a:ea typeface="微软雅黑" panose="020B0503020204020204" pitchFamily="34" charset="-122"/>
              </a:rPr>
              <a:t>的单片机</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中</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，许多外围部件都已集成在芯片内，这样可以省去许多外围部件的扩展工作，使设计工作简化。</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 </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优先选用片内带有</a:t>
            </a:r>
            <a:r>
              <a:rPr kumimoji="0" lang="zh-CN" altLang="en-US" sz="2400" b="0" i="0"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较大容量</a:t>
            </a:r>
            <a:r>
              <a:rPr kumimoji="0" lang="en-US" altLang="zh-CN" sz="2400" b="0" i="0"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Flash</a:t>
            </a:r>
            <a:r>
              <a:rPr kumimoji="0" lang="zh-CN" altLang="en-US" sz="2400" b="0" i="0"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存储器</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的产品，可省去扩展片外程序存储器的工作，减少芯片数量，缩小系统的体积。</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 RAM</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容量的考虑。这时</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可选用片内具有较大</a:t>
            </a:r>
            <a:r>
              <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RAM</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容量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的单片机。例如</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PIC18F452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 </a:t>
            </a:r>
            <a:r>
              <a:rPr lang="zh-CN" altLang="en-US" b="0" kern="0" dirty="0">
                <a:solidFill>
                  <a:srgbClr val="C00000"/>
                </a:solidFill>
                <a:latin typeface="微软雅黑" panose="020B0503020204020204" pitchFamily="34" charset="-122"/>
                <a:ea typeface="微软雅黑" panose="020B0503020204020204" pitchFamily="34" charset="-122"/>
              </a:rPr>
              <a:t>预留</a:t>
            </a:r>
            <a:r>
              <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端口</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。如有些新的信号需要采集，就必须增加输入检测端；有些输出量需要控制就要增加输出端。</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ct val="20000"/>
              </a:spcBef>
              <a:spcAft>
                <a:spcPct val="0"/>
              </a:spcAft>
              <a:buClrTx/>
              <a:buSzTx/>
              <a:buFontTx/>
              <a:buNone/>
              <a:tabLst/>
              <a:defRPr/>
            </a:pPr>
            <a:r>
              <a:rPr lang="en-US" altLang="zh-CN" b="0" kern="0" noProof="0" dirty="0" smtClean="0">
                <a:solidFill>
                  <a:srgbClr val="000000"/>
                </a:solidFill>
                <a:latin typeface="微软雅黑" panose="020B0503020204020204" pitchFamily="34" charset="-122"/>
                <a:ea typeface="微软雅黑" panose="020B0503020204020204" pitchFamily="34" charset="-122"/>
              </a:rPr>
              <a:t>(5) </a:t>
            </a:r>
            <a:r>
              <a:rPr lang="zh-CN" altLang="en-US" b="0" kern="0" noProof="0" dirty="0" smtClean="0">
                <a:solidFill>
                  <a:srgbClr val="C00000"/>
                </a:solidFill>
                <a:latin typeface="微软雅黑" panose="020B0503020204020204" pitchFamily="34" charset="-122"/>
                <a:ea typeface="微软雅黑" panose="020B0503020204020204" pitchFamily="34" charset="-122"/>
              </a:rPr>
              <a:t>预留</a:t>
            </a:r>
            <a:r>
              <a:rPr lang="en-US" altLang="zh-CN" b="0" kern="0" noProof="0" dirty="0" smtClean="0">
                <a:solidFill>
                  <a:srgbClr val="C00000"/>
                </a:solidFill>
                <a:latin typeface="微软雅黑" panose="020B0503020204020204" pitchFamily="34" charset="-122"/>
                <a:ea typeface="微软雅黑" panose="020B0503020204020204" pitchFamily="34" charset="-122"/>
              </a:rPr>
              <a:t>A/D</a:t>
            </a:r>
            <a:r>
              <a:rPr lang="zh-CN" altLang="en-US" b="0" kern="0" noProof="0" dirty="0" smtClean="0">
                <a:solidFill>
                  <a:srgbClr val="C00000"/>
                </a:solidFill>
                <a:latin typeface="微软雅黑" panose="020B0503020204020204" pitchFamily="34" charset="-122"/>
                <a:ea typeface="微软雅黑" panose="020B0503020204020204" pitchFamily="34" charset="-122"/>
              </a:rPr>
              <a:t>和</a:t>
            </a:r>
            <a:r>
              <a:rPr lang="en-US" altLang="zh-CN" b="0" kern="0" noProof="0" dirty="0" smtClean="0">
                <a:solidFill>
                  <a:srgbClr val="C00000"/>
                </a:solidFill>
                <a:latin typeface="微软雅黑" panose="020B0503020204020204" pitchFamily="34" charset="-122"/>
                <a:ea typeface="微软雅黑" panose="020B0503020204020204" pitchFamily="34" charset="-122"/>
              </a:rPr>
              <a:t>D/A</a:t>
            </a:r>
            <a:r>
              <a:rPr lang="zh-CN" altLang="en-US" b="0" kern="0" noProof="0" dirty="0" smtClean="0">
                <a:solidFill>
                  <a:srgbClr val="C00000"/>
                </a:solidFill>
                <a:latin typeface="微软雅黑" panose="020B0503020204020204" pitchFamily="34" charset="-122"/>
                <a:ea typeface="微软雅黑" panose="020B0503020204020204" pitchFamily="34" charset="-122"/>
              </a:rPr>
              <a:t>通道</a:t>
            </a:r>
            <a:r>
              <a:rPr lang="zh-CN" altLang="en-US" b="0" kern="0" noProof="0" dirty="0" smtClean="0">
                <a:solidFill>
                  <a:srgbClr val="000000"/>
                </a:solidFill>
                <a:latin typeface="微软雅黑" panose="020B0503020204020204" pitchFamily="34" charset="-122"/>
                <a:ea typeface="微软雅黑" panose="020B0503020204020204" pitchFamily="34" charset="-122"/>
              </a:rPr>
              <a:t>。与</a:t>
            </a:r>
            <a:r>
              <a:rPr lang="en-US" altLang="zh-CN" b="0" kern="0" noProof="0" dirty="0" smtClean="0">
                <a:solidFill>
                  <a:srgbClr val="000000"/>
                </a:solidFill>
                <a:latin typeface="微软雅黑" panose="020B0503020204020204" pitchFamily="34" charset="-122"/>
                <a:ea typeface="微软雅黑" panose="020B0503020204020204" pitchFamily="34" charset="-122"/>
              </a:rPr>
              <a:t>I/O</a:t>
            </a:r>
            <a:r>
              <a:rPr lang="zh-CN" altLang="en-US" b="0" kern="0" noProof="0" dirty="0" smtClean="0">
                <a:solidFill>
                  <a:srgbClr val="000000"/>
                </a:solidFill>
                <a:latin typeface="微软雅黑" panose="020B0503020204020204" pitchFamily="34" charset="-122"/>
                <a:ea typeface="微软雅黑" panose="020B0503020204020204" pitchFamily="34" charset="-122"/>
              </a:rPr>
              <a:t>口考虑一样。</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36588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15991" y="222878"/>
            <a:ext cx="5688096"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1.5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应用系统的设计</a:t>
            </a:r>
          </a:p>
        </p:txBody>
      </p:sp>
      <p:sp>
        <p:nvSpPr>
          <p:cNvPr id="6" name="内容占位符 2"/>
          <p:cNvSpPr txBox="1">
            <a:spLocks/>
          </p:cNvSpPr>
          <p:nvPr/>
        </p:nvSpPr>
        <p:spPr bwMode="auto">
          <a:xfrm>
            <a:off x="107628" y="1061855"/>
            <a:ext cx="8928744" cy="250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2. </a:t>
            </a:r>
            <a:r>
              <a:rPr kumimoji="0" lang="zh-CN" altLang="en-US"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软、硬件设计要综合考虑</a:t>
            </a:r>
            <a:endPar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硬件速度快，成本高。软件就是以时间换空间，各有特点。</a:t>
            </a:r>
            <a:endPar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3. </a:t>
            </a:r>
            <a:r>
              <a:rPr kumimoji="0" lang="zh-CN" altLang="en-US"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工艺</a:t>
            </a:r>
            <a:r>
              <a:rPr kumimoji="0" lang="zh-CN" altLang="en-US"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rPr>
              <a:t>设计</a:t>
            </a:r>
            <a:endParaRPr kumimoji="0" lang="en-US" altLang="zh-CN" sz="2400" i="0" u="none" strike="noStrike" kern="0" cap="none" spc="0" normalizeH="0" baseline="0" noProof="0" dirty="0" smtClean="0">
              <a:ln>
                <a:noFill/>
              </a:ln>
              <a:solidFill>
                <a:srgbClr val="3333FF"/>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工艺设计包括机箱、面板、配线、接插件等。必须考虑到</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安装、调试、维修的方便</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，还要考虑</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硬件抗干扰措施</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31" y="3567065"/>
            <a:ext cx="3859364" cy="2342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875" y="3567727"/>
            <a:ext cx="3861441" cy="234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标题 1"/>
          <p:cNvSpPr txBox="1">
            <a:spLocks/>
          </p:cNvSpPr>
          <p:nvPr/>
        </p:nvSpPr>
        <p:spPr bwMode="auto">
          <a:xfrm>
            <a:off x="1179693" y="5825225"/>
            <a:ext cx="347879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单片机开发试验平台</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标题 1"/>
          <p:cNvSpPr txBox="1">
            <a:spLocks/>
          </p:cNvSpPr>
          <p:nvPr/>
        </p:nvSpPr>
        <p:spPr>
          <a:xfrm>
            <a:off x="5449543" y="5929162"/>
            <a:ext cx="2980854"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400" dirty="0" smtClean="0">
                <a:latin typeface="微软雅黑" panose="020B0503020204020204" pitchFamily="34" charset="-122"/>
                <a:ea typeface="微软雅黑" panose="020B0503020204020204" pitchFamily="34" charset="-122"/>
              </a:rPr>
              <a:t>相关硬件配置</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2270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3292890" y="197478"/>
            <a:ext cx="2790989"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本章</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小结</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13" name="组合 12"/>
          <p:cNvGrpSpPr/>
          <p:nvPr/>
        </p:nvGrpSpPr>
        <p:grpSpPr>
          <a:xfrm>
            <a:off x="510014" y="1989255"/>
            <a:ext cx="4295576" cy="3960440"/>
            <a:chOff x="709191" y="1916832"/>
            <a:chExt cx="4295576" cy="3960440"/>
          </a:xfrm>
        </p:grpSpPr>
        <p:sp>
          <p:nvSpPr>
            <p:cNvPr id="18" name="五边形 17"/>
            <p:cNvSpPr/>
            <p:nvPr/>
          </p:nvSpPr>
          <p:spPr bwMode="auto">
            <a:xfrm>
              <a:off x="709910" y="1931119"/>
              <a:ext cx="693738" cy="74295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eaLnBrk="1" fontAlgn="auto" hangingPunct="1">
                <a:lnSpc>
                  <a:spcPct val="100000"/>
                </a:lnSpc>
                <a:spcBef>
                  <a:spcPts val="0"/>
                </a:spcBef>
                <a:spcAft>
                  <a:spcPts val="0"/>
                </a:spcAft>
                <a:buNone/>
                <a:defRPr/>
              </a:pPr>
              <a:r>
                <a:rPr lang="en-US" altLang="zh-CN" sz="2400" kern="0" dirty="0">
                  <a:solidFill>
                    <a:srgbClr val="C00000"/>
                  </a:solidFill>
                  <a:latin typeface="黑体" panose="02010609060101010101" pitchFamily="49" charset="-122"/>
                  <a:ea typeface="黑体" panose="02010609060101010101" pitchFamily="49" charset="-122"/>
                  <a:cs typeface="Segoe UI" panose="020B0502040204020203" pitchFamily="34" charset="0"/>
                </a:rPr>
                <a:t>1</a:t>
              </a:r>
              <a:endParaRPr lang="zh-CN" altLang="en-US" sz="2400"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9" name="AutoShape 15"/>
            <p:cNvSpPr>
              <a:spLocks noChangeArrowheads="1"/>
            </p:cNvSpPr>
            <p:nvPr/>
          </p:nvSpPr>
          <p:spPr bwMode="auto">
            <a:xfrm>
              <a:off x="1403648" y="1916832"/>
              <a:ext cx="3601119" cy="757237"/>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lnSpc>
                  <a:spcPct val="100000"/>
                </a:lnSpc>
                <a:spcBef>
                  <a:spcPts val="0"/>
                </a:spcBef>
                <a:spcAft>
                  <a:spcPts val="0"/>
                </a:spcAft>
                <a:buNone/>
                <a:defRPr/>
              </a:pPr>
              <a:r>
                <a:rPr lang="zh-CN" altLang="en-US" sz="2400" kern="0" dirty="0" smtClean="0">
                  <a:solidFill>
                    <a:srgbClr val="002060"/>
                  </a:solidFill>
                  <a:latin typeface="黑体" panose="02010609060101010101" pitchFamily="49" charset="-122"/>
                  <a:ea typeface="黑体" panose="02010609060101010101" pitchFamily="49" charset="-122"/>
                </a:rPr>
                <a:t>单片机</a:t>
              </a:r>
              <a:r>
                <a:rPr lang="zh-CN" altLang="en-US" sz="2400" kern="0" dirty="0">
                  <a:solidFill>
                    <a:srgbClr val="002060"/>
                  </a:solidFill>
                  <a:latin typeface="黑体" panose="02010609060101010101" pitchFamily="49" charset="-122"/>
                  <a:ea typeface="黑体" panose="02010609060101010101" pitchFamily="49" charset="-122"/>
                </a:rPr>
                <a:t>简介</a:t>
              </a:r>
            </a:p>
          </p:txBody>
        </p:sp>
        <p:sp>
          <p:nvSpPr>
            <p:cNvPr id="20" name="五边形 19"/>
            <p:cNvSpPr/>
            <p:nvPr/>
          </p:nvSpPr>
          <p:spPr bwMode="auto">
            <a:xfrm>
              <a:off x="709910" y="2997126"/>
              <a:ext cx="693738" cy="74295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eaLnBrk="1" fontAlgn="auto" hangingPunct="1">
                <a:lnSpc>
                  <a:spcPct val="100000"/>
                </a:lnSpc>
                <a:spcBef>
                  <a:spcPts val="0"/>
                </a:spcBef>
                <a:spcAft>
                  <a:spcPts val="0"/>
                </a:spcAft>
                <a:buNone/>
                <a:defRPr/>
              </a:pPr>
              <a:r>
                <a:rPr lang="en-US" altLang="zh-CN" sz="2400" kern="0" dirty="0">
                  <a:solidFill>
                    <a:srgbClr val="C00000"/>
                  </a:solidFill>
                  <a:latin typeface="黑体" panose="02010609060101010101" pitchFamily="49" charset="-122"/>
                  <a:ea typeface="黑体" panose="02010609060101010101" pitchFamily="49" charset="-122"/>
                  <a:cs typeface="Segoe UI" panose="020B0502040204020203" pitchFamily="34" charset="0"/>
                </a:rPr>
                <a:t>2</a:t>
              </a:r>
              <a:endParaRPr lang="zh-CN" altLang="en-US" sz="2400"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1" name="AutoShape 15"/>
            <p:cNvSpPr>
              <a:spLocks noChangeArrowheads="1"/>
            </p:cNvSpPr>
            <p:nvPr/>
          </p:nvSpPr>
          <p:spPr bwMode="auto">
            <a:xfrm>
              <a:off x="1402929" y="2982839"/>
              <a:ext cx="3601119" cy="757237"/>
            </a:xfrm>
            <a:prstGeom prst="flowChartAlternateProcess">
              <a:avLst/>
            </a:prstGeom>
            <a:gradFill rotWithShape="1">
              <a:gsLst>
                <a:gs pos="0">
                  <a:srgbClr val="FF99FF"/>
                </a:gs>
                <a:gs pos="50000">
                  <a:sysClr val="window" lastClr="FFFFFF"/>
                </a:gs>
                <a:gs pos="100000">
                  <a:srgbClr val="FF99FF"/>
                </a:gs>
              </a:gsLst>
              <a:lin ang="5400000" scaled="1"/>
            </a:gradFill>
            <a:ln w="12700">
              <a:solidFill>
                <a:srgbClr val="CC00CC"/>
              </a:solidFill>
              <a:miter lim="800000"/>
              <a:headEnd/>
              <a:tailEnd/>
            </a:ln>
            <a:effectLst/>
            <a:extLst/>
          </p:spPr>
          <p:txBody>
            <a:bodyPr wrap="none" anchor="ctr"/>
            <a:lstStyle/>
            <a:p>
              <a:pPr eaLnBrk="1" fontAlgn="auto" hangingPunct="1">
                <a:lnSpc>
                  <a:spcPct val="100000"/>
                </a:lnSpc>
                <a:spcBef>
                  <a:spcPts val="0"/>
                </a:spcBef>
                <a:spcAft>
                  <a:spcPts val="0"/>
                </a:spcAft>
                <a:buNone/>
              </a:pPr>
              <a:r>
                <a:rPr lang="zh-CN" altLang="en-US" sz="2400" kern="0" dirty="0">
                  <a:solidFill>
                    <a:srgbClr val="002060"/>
                  </a:solidFill>
                  <a:latin typeface="黑体" panose="02010609060101010101" pitchFamily="49" charset="-122"/>
                  <a:ea typeface="黑体" panose="02010609060101010101" pitchFamily="49" charset="-122"/>
                </a:rPr>
                <a:t>单片机的发展历程与趋势</a:t>
              </a:r>
            </a:p>
          </p:txBody>
        </p:sp>
        <p:sp>
          <p:nvSpPr>
            <p:cNvPr id="22" name="五边形 21"/>
            <p:cNvSpPr/>
            <p:nvPr/>
          </p:nvSpPr>
          <p:spPr bwMode="auto">
            <a:xfrm>
              <a:off x="709191" y="4091359"/>
              <a:ext cx="693738" cy="74295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eaLnBrk="1" fontAlgn="auto" hangingPunct="1">
                <a:lnSpc>
                  <a:spcPct val="100000"/>
                </a:lnSpc>
                <a:spcBef>
                  <a:spcPts val="0"/>
                </a:spcBef>
                <a:spcAft>
                  <a:spcPts val="0"/>
                </a:spcAft>
                <a:buNone/>
                <a:defRPr/>
              </a:pPr>
              <a:r>
                <a:rPr lang="en-US" altLang="zh-CN" sz="2400" kern="0" dirty="0">
                  <a:solidFill>
                    <a:srgbClr val="C00000"/>
                  </a:solidFill>
                  <a:latin typeface="黑体" panose="02010609060101010101" pitchFamily="49" charset="-122"/>
                  <a:ea typeface="黑体" panose="02010609060101010101" pitchFamily="49" charset="-122"/>
                  <a:cs typeface="Segoe UI" panose="020B0502040204020203" pitchFamily="34" charset="0"/>
                </a:rPr>
                <a:t>3</a:t>
              </a:r>
              <a:endParaRPr lang="zh-CN" altLang="en-US" sz="2400"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3" name="AutoShape 15"/>
            <p:cNvSpPr>
              <a:spLocks noChangeArrowheads="1"/>
            </p:cNvSpPr>
            <p:nvPr/>
          </p:nvSpPr>
          <p:spPr bwMode="auto">
            <a:xfrm>
              <a:off x="1402929" y="4077072"/>
              <a:ext cx="3601119" cy="757237"/>
            </a:xfrm>
            <a:prstGeom prst="flowChartAlternateProcess">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a:extLst/>
          </p:spPr>
          <p:txBody>
            <a:bodyPr wrap="none" anchor="ctr"/>
            <a:lstStyle/>
            <a:p>
              <a:pPr eaLnBrk="1" fontAlgn="auto" hangingPunct="1">
                <a:lnSpc>
                  <a:spcPct val="100000"/>
                </a:lnSpc>
                <a:spcBef>
                  <a:spcPts val="0"/>
                </a:spcBef>
                <a:spcAft>
                  <a:spcPts val="0"/>
                </a:spcAft>
                <a:buNone/>
                <a:defRPr/>
              </a:pPr>
              <a:r>
                <a:rPr lang="zh-CN" altLang="en-US" sz="2400" kern="0" dirty="0">
                  <a:solidFill>
                    <a:srgbClr val="002060"/>
                  </a:solidFill>
                  <a:latin typeface="黑体" panose="02010609060101010101" pitchFamily="49" charset="-122"/>
                  <a:ea typeface="黑体" panose="02010609060101010101" pitchFamily="49" charset="-122"/>
                </a:rPr>
                <a:t>单片机的特点及应用领域</a:t>
              </a:r>
            </a:p>
          </p:txBody>
        </p:sp>
        <p:sp>
          <p:nvSpPr>
            <p:cNvPr id="24" name="五边形 23"/>
            <p:cNvSpPr/>
            <p:nvPr/>
          </p:nvSpPr>
          <p:spPr bwMode="auto">
            <a:xfrm>
              <a:off x="709191" y="5134322"/>
              <a:ext cx="693738" cy="74295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eaLnBrk="1" fontAlgn="auto" hangingPunct="1">
                <a:lnSpc>
                  <a:spcPct val="100000"/>
                </a:lnSpc>
                <a:spcBef>
                  <a:spcPts val="0"/>
                </a:spcBef>
                <a:spcAft>
                  <a:spcPts val="0"/>
                </a:spcAft>
                <a:buNone/>
                <a:defRPr/>
              </a:pPr>
              <a:r>
                <a:rPr lang="en-US" altLang="zh-CN" sz="2400" kern="0" dirty="0">
                  <a:solidFill>
                    <a:srgbClr val="C00000"/>
                  </a:solidFill>
                  <a:latin typeface="黑体" panose="02010609060101010101" pitchFamily="49" charset="-122"/>
                  <a:ea typeface="黑体" panose="02010609060101010101" pitchFamily="49" charset="-122"/>
                  <a:cs typeface="Segoe UI" panose="020B0502040204020203" pitchFamily="34" charset="0"/>
                </a:rPr>
                <a:t>4</a:t>
              </a:r>
              <a:endParaRPr lang="zh-CN" altLang="en-US" sz="2400"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25" name="AutoShape 15"/>
            <p:cNvSpPr>
              <a:spLocks noChangeArrowheads="1"/>
            </p:cNvSpPr>
            <p:nvPr/>
          </p:nvSpPr>
          <p:spPr bwMode="auto">
            <a:xfrm>
              <a:off x="1402929" y="5120035"/>
              <a:ext cx="3601119" cy="757237"/>
            </a:xfrm>
            <a:prstGeom prst="flowChartAlternateProcess">
              <a:avLst/>
            </a:prstGeom>
            <a:gradFill rotWithShape="1">
              <a:gsLst>
                <a:gs pos="0">
                  <a:srgbClr val="99FF33"/>
                </a:gs>
                <a:gs pos="50000">
                  <a:sysClr val="window" lastClr="FFFFFF"/>
                </a:gs>
                <a:gs pos="100000">
                  <a:srgbClr val="99FF33"/>
                </a:gs>
              </a:gsLst>
              <a:lin ang="5400000" scaled="1"/>
            </a:gradFill>
            <a:ln w="12700">
              <a:solidFill>
                <a:srgbClr val="00B050"/>
              </a:solidFill>
              <a:miter lim="800000"/>
              <a:headEnd/>
              <a:tailEnd/>
            </a:ln>
            <a:effectLst/>
            <a:extLst/>
          </p:spPr>
          <p:txBody>
            <a:bodyPr wrap="none" anchor="ctr"/>
            <a:lstStyle/>
            <a:p>
              <a:pPr eaLnBrk="1" fontAlgn="auto" hangingPunct="1">
                <a:lnSpc>
                  <a:spcPct val="100000"/>
                </a:lnSpc>
                <a:spcBef>
                  <a:spcPts val="0"/>
                </a:spcBef>
                <a:spcAft>
                  <a:spcPts val="0"/>
                </a:spcAft>
                <a:buNone/>
                <a:defRPr/>
              </a:pPr>
              <a:r>
                <a:rPr lang="zh-CN" altLang="en-US" sz="2400" kern="0" dirty="0">
                  <a:solidFill>
                    <a:srgbClr val="002060"/>
                  </a:solidFill>
                  <a:latin typeface="黑体" panose="02010609060101010101" pitchFamily="49" charset="-122"/>
                  <a:ea typeface="黑体" panose="02010609060101010101" pitchFamily="49" charset="-122"/>
                </a:rPr>
                <a:t>单片机主要产品简介</a:t>
              </a:r>
            </a:p>
          </p:txBody>
        </p:sp>
      </p:grpSp>
      <p:grpSp>
        <p:nvGrpSpPr>
          <p:cNvPr id="26" name="组合 25"/>
          <p:cNvGrpSpPr/>
          <p:nvPr/>
        </p:nvGrpSpPr>
        <p:grpSpPr>
          <a:xfrm>
            <a:off x="1996500" y="1100105"/>
            <a:ext cx="1080839" cy="889150"/>
            <a:chOff x="2195675" y="1027682"/>
            <a:chExt cx="1080839" cy="889150"/>
          </a:xfrm>
        </p:grpSpPr>
        <p:cxnSp>
          <p:nvCxnSpPr>
            <p:cNvPr id="27" name="直接箭头连接符 26"/>
            <p:cNvCxnSpPr>
              <a:endCxn id="28" idx="2"/>
            </p:cNvCxnSpPr>
            <p:nvPr/>
          </p:nvCxnSpPr>
          <p:spPr bwMode="auto">
            <a:xfrm flipV="1">
              <a:off x="2736094" y="1675682"/>
              <a:ext cx="1" cy="241150"/>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矩形 27"/>
            <p:cNvSpPr/>
            <p:nvPr/>
          </p:nvSpPr>
          <p:spPr>
            <a:xfrm>
              <a:off x="2195675" y="1027682"/>
              <a:ext cx="1080839" cy="648000"/>
            </a:xfrm>
            <a:prstGeom prst="rect">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嵌入式</a:t>
              </a:r>
              <a:endParaRPr lang="en-US" altLang="zh-CN" sz="2200" kern="0" dirty="0">
                <a:solidFill>
                  <a:srgbClr val="002060"/>
                </a:solidFill>
                <a:latin typeface="黑体" panose="02010609060101010101" pitchFamily="49" charset="-122"/>
                <a:ea typeface="黑体" panose="02010609060101010101" pitchFamily="49" charset="-122"/>
              </a:endParaRPr>
            </a:p>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处理器</a:t>
              </a:r>
            </a:p>
          </p:txBody>
        </p:sp>
      </p:grpSp>
      <p:grpSp>
        <p:nvGrpSpPr>
          <p:cNvPr id="29" name="组合 28"/>
          <p:cNvGrpSpPr/>
          <p:nvPr/>
        </p:nvGrpSpPr>
        <p:grpSpPr>
          <a:xfrm>
            <a:off x="3142387" y="1100783"/>
            <a:ext cx="1845258" cy="881255"/>
            <a:chOff x="3341564" y="1028358"/>
            <a:chExt cx="1845258" cy="881255"/>
          </a:xfrm>
        </p:grpSpPr>
        <p:sp>
          <p:nvSpPr>
            <p:cNvPr id="30" name="矩形 29"/>
            <p:cNvSpPr/>
            <p:nvPr/>
          </p:nvSpPr>
          <p:spPr>
            <a:xfrm>
              <a:off x="3341564" y="1028358"/>
              <a:ext cx="1845258" cy="648000"/>
            </a:xfrm>
            <a:prstGeom prst="rect">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多个功能单元</a:t>
              </a:r>
              <a:endParaRPr lang="en-US" altLang="zh-CN" sz="2200" kern="0" dirty="0">
                <a:solidFill>
                  <a:srgbClr val="002060"/>
                </a:solidFill>
                <a:latin typeface="黑体" panose="02010609060101010101" pitchFamily="49" charset="-122"/>
                <a:ea typeface="黑体" panose="02010609060101010101" pitchFamily="49" charset="-122"/>
              </a:endParaRPr>
            </a:p>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集成于一个</a:t>
              </a:r>
              <a:r>
                <a:rPr lang="en-US" altLang="zh-CN" sz="2200" kern="0" dirty="0">
                  <a:solidFill>
                    <a:srgbClr val="002060"/>
                  </a:solidFill>
                  <a:latin typeface="黑体" panose="02010609060101010101" pitchFamily="49" charset="-122"/>
                  <a:ea typeface="黑体" panose="02010609060101010101" pitchFamily="49" charset="-122"/>
                </a:rPr>
                <a:t>IC</a:t>
              </a:r>
              <a:endParaRPr lang="zh-CN" altLang="en-US" sz="2200" kern="0" dirty="0">
                <a:solidFill>
                  <a:srgbClr val="002060"/>
                </a:solidFill>
                <a:latin typeface="黑体" panose="02010609060101010101" pitchFamily="49" charset="-122"/>
                <a:ea typeface="黑体" panose="02010609060101010101" pitchFamily="49" charset="-122"/>
              </a:endParaRPr>
            </a:p>
          </p:txBody>
        </p:sp>
        <p:cxnSp>
          <p:nvCxnSpPr>
            <p:cNvPr id="31" name="直接箭头连接符 30"/>
            <p:cNvCxnSpPr>
              <a:endCxn id="30" idx="2"/>
            </p:cNvCxnSpPr>
            <p:nvPr/>
          </p:nvCxnSpPr>
          <p:spPr bwMode="auto">
            <a:xfrm flipV="1">
              <a:off x="3853933" y="1676358"/>
              <a:ext cx="410260" cy="233255"/>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组合 31"/>
          <p:cNvGrpSpPr/>
          <p:nvPr/>
        </p:nvGrpSpPr>
        <p:grpSpPr>
          <a:xfrm>
            <a:off x="4671810" y="1100781"/>
            <a:ext cx="1573223" cy="873626"/>
            <a:chOff x="4870985" y="1028358"/>
            <a:chExt cx="1573223" cy="873626"/>
          </a:xfrm>
        </p:grpSpPr>
        <p:sp>
          <p:nvSpPr>
            <p:cNvPr id="33" name="矩形 32"/>
            <p:cNvSpPr/>
            <p:nvPr/>
          </p:nvSpPr>
          <p:spPr>
            <a:xfrm>
              <a:off x="5258830" y="1028358"/>
              <a:ext cx="1185378" cy="648000"/>
            </a:xfrm>
            <a:prstGeom prst="rect">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微控制器</a:t>
              </a:r>
              <a:endParaRPr lang="en-US" altLang="zh-CN" sz="2200" kern="0" dirty="0">
                <a:solidFill>
                  <a:srgbClr val="002060"/>
                </a:solidFill>
                <a:latin typeface="黑体" panose="02010609060101010101" pitchFamily="49" charset="-122"/>
                <a:ea typeface="黑体" panose="02010609060101010101" pitchFamily="49" charset="-122"/>
              </a:endParaRPr>
            </a:p>
            <a:p>
              <a:pPr algn="ctr" eaLnBrk="1" fontAlgn="auto" hangingPunct="1">
                <a:lnSpc>
                  <a:spcPct val="100000"/>
                </a:lnSpc>
                <a:spcBef>
                  <a:spcPts val="0"/>
                </a:spcBef>
                <a:spcAft>
                  <a:spcPts val="0"/>
                </a:spcAft>
                <a:buNone/>
              </a:pPr>
              <a:r>
                <a:rPr lang="en-US" altLang="zh-CN" sz="2200" kern="0" dirty="0">
                  <a:solidFill>
                    <a:srgbClr val="002060"/>
                  </a:solidFill>
                  <a:latin typeface="黑体" panose="02010609060101010101" pitchFamily="49" charset="-122"/>
                  <a:ea typeface="黑体" panose="02010609060101010101" pitchFamily="49" charset="-122"/>
                </a:rPr>
                <a:t>(MCU)</a:t>
              </a:r>
              <a:endParaRPr lang="zh-CN" altLang="en-US" sz="2200" kern="0" dirty="0">
                <a:solidFill>
                  <a:srgbClr val="002060"/>
                </a:solidFill>
                <a:latin typeface="黑体" panose="02010609060101010101" pitchFamily="49" charset="-122"/>
                <a:ea typeface="黑体" panose="02010609060101010101" pitchFamily="49" charset="-122"/>
              </a:endParaRPr>
            </a:p>
          </p:txBody>
        </p:sp>
        <p:cxnSp>
          <p:nvCxnSpPr>
            <p:cNvPr id="34" name="直接箭头连接符 33"/>
            <p:cNvCxnSpPr>
              <a:endCxn id="33" idx="2"/>
            </p:cNvCxnSpPr>
            <p:nvPr/>
          </p:nvCxnSpPr>
          <p:spPr bwMode="auto">
            <a:xfrm flipV="1">
              <a:off x="4870985" y="1676358"/>
              <a:ext cx="980534" cy="225626"/>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 name="组合 34"/>
          <p:cNvGrpSpPr/>
          <p:nvPr/>
        </p:nvGrpSpPr>
        <p:grpSpPr>
          <a:xfrm>
            <a:off x="4801579" y="2086998"/>
            <a:ext cx="4037621" cy="965306"/>
            <a:chOff x="5000756" y="2456936"/>
            <a:chExt cx="4037621" cy="895611"/>
          </a:xfrm>
        </p:grpSpPr>
        <p:sp>
          <p:nvSpPr>
            <p:cNvPr id="36" name="矩形 35"/>
            <p:cNvSpPr/>
            <p:nvPr/>
          </p:nvSpPr>
          <p:spPr>
            <a:xfrm>
              <a:off x="5440859" y="2456936"/>
              <a:ext cx="3597518" cy="396000"/>
            </a:xfrm>
            <a:prstGeom prst="rect">
              <a:avLst/>
            </a:prstGeom>
            <a:gradFill rotWithShape="1">
              <a:gsLst>
                <a:gs pos="0">
                  <a:srgbClr val="FF99FF"/>
                </a:gs>
                <a:gs pos="50000">
                  <a:sysClr val="window" lastClr="FFFFFF"/>
                </a:gs>
                <a:gs pos="100000">
                  <a:srgbClr val="FF99FF"/>
                </a:gs>
              </a:gsLst>
              <a:lin ang="5400000" scaled="1"/>
            </a:gradFill>
            <a:ln w="12700">
              <a:solidFill>
                <a:srgbClr val="CC00CC"/>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四十余年的</a:t>
              </a:r>
              <a:r>
                <a:rPr lang="zh-CN" altLang="en-US" sz="2200" kern="0" dirty="0" smtClean="0">
                  <a:solidFill>
                    <a:srgbClr val="002060"/>
                  </a:solidFill>
                  <a:latin typeface="黑体" panose="02010609060101010101" pitchFamily="49" charset="-122"/>
                  <a:ea typeface="黑体" panose="02010609060101010101" pitchFamily="49" charset="-122"/>
                </a:rPr>
                <a:t>历程、四个阶段</a:t>
              </a:r>
              <a:endParaRPr lang="zh-CN" altLang="en-US" sz="2200" kern="0" dirty="0">
                <a:solidFill>
                  <a:srgbClr val="002060"/>
                </a:solidFill>
                <a:latin typeface="黑体" panose="02010609060101010101" pitchFamily="49" charset="-122"/>
                <a:ea typeface="黑体" panose="02010609060101010101" pitchFamily="49" charset="-122"/>
              </a:endParaRPr>
            </a:p>
          </p:txBody>
        </p:sp>
        <p:cxnSp>
          <p:nvCxnSpPr>
            <p:cNvPr id="37" name="直接箭头连接符 36"/>
            <p:cNvCxnSpPr>
              <a:endCxn id="36" idx="1"/>
            </p:cNvCxnSpPr>
            <p:nvPr/>
          </p:nvCxnSpPr>
          <p:spPr bwMode="auto">
            <a:xfrm flipV="1">
              <a:off x="5000756" y="2654936"/>
              <a:ext cx="440103" cy="697611"/>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CC00CC"/>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4804871" y="3465412"/>
            <a:ext cx="4034331" cy="614663"/>
            <a:chOff x="5004048" y="3392989"/>
            <a:chExt cx="2550023" cy="614663"/>
          </a:xfrm>
        </p:grpSpPr>
        <p:sp>
          <p:nvSpPr>
            <p:cNvPr id="39" name="矩形 38"/>
            <p:cNvSpPr/>
            <p:nvPr/>
          </p:nvSpPr>
          <p:spPr>
            <a:xfrm>
              <a:off x="5277139" y="3392989"/>
              <a:ext cx="2276932" cy="614663"/>
            </a:xfrm>
            <a:prstGeom prst="rect">
              <a:avLst/>
            </a:prstGeom>
            <a:gradFill rotWithShape="1">
              <a:gsLst>
                <a:gs pos="0">
                  <a:srgbClr val="FF99FF"/>
                </a:gs>
                <a:gs pos="50000">
                  <a:sysClr val="window" lastClr="FFFFFF"/>
                </a:gs>
                <a:gs pos="100000">
                  <a:srgbClr val="FF99FF"/>
                </a:gs>
              </a:gsLst>
              <a:lin ang="5400000" scaled="1"/>
            </a:gradFill>
            <a:ln w="12700">
              <a:solidFill>
                <a:srgbClr val="CC00CC"/>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en-US" altLang="zh-CN" sz="2200" kern="0" dirty="0" smtClean="0">
                  <a:solidFill>
                    <a:srgbClr val="002060"/>
                  </a:solidFill>
                  <a:latin typeface="黑体" panose="02010609060101010101" pitchFamily="49" charset="-122"/>
                  <a:ea typeface="黑体" panose="02010609060101010101" pitchFamily="49" charset="-122"/>
                </a:rPr>
                <a:t>CPU</a:t>
              </a:r>
              <a:r>
                <a:rPr lang="zh-CN" altLang="en-US" sz="2200" kern="0" dirty="0" smtClean="0">
                  <a:solidFill>
                    <a:srgbClr val="002060"/>
                  </a:solidFill>
                  <a:latin typeface="黑体" panose="02010609060101010101" pitchFamily="49" charset="-122"/>
                  <a:ea typeface="黑体" panose="02010609060101010101" pitchFamily="49" charset="-122"/>
                </a:rPr>
                <a:t>、</a:t>
              </a:r>
              <a:r>
                <a:rPr lang="en-US" altLang="zh-CN" sz="2200" kern="0" dirty="0" smtClean="0">
                  <a:solidFill>
                    <a:srgbClr val="002060"/>
                  </a:solidFill>
                  <a:latin typeface="黑体" panose="02010609060101010101" pitchFamily="49" charset="-122"/>
                  <a:ea typeface="黑体" panose="02010609060101010101" pitchFamily="49" charset="-122"/>
                </a:rPr>
                <a:t>RAM</a:t>
              </a:r>
              <a:r>
                <a:rPr lang="en-US" altLang="zh-CN" sz="2200" kern="0" dirty="0">
                  <a:solidFill>
                    <a:srgbClr val="002060"/>
                  </a:solidFill>
                  <a:latin typeface="黑体" panose="02010609060101010101" pitchFamily="49" charset="-122"/>
                  <a:ea typeface="黑体" panose="02010609060101010101" pitchFamily="49" charset="-122"/>
                </a:rPr>
                <a:t>+</a:t>
              </a:r>
              <a:r>
                <a:rPr lang="en-US" altLang="zh-CN" sz="2200" kern="0" dirty="0" smtClean="0">
                  <a:solidFill>
                    <a:srgbClr val="002060"/>
                  </a:solidFill>
                  <a:latin typeface="黑体" panose="02010609060101010101" pitchFamily="49" charset="-122"/>
                  <a:ea typeface="黑体" panose="02010609060101010101" pitchFamily="49" charset="-122"/>
                </a:rPr>
                <a:t>ROM</a:t>
              </a:r>
              <a:r>
                <a:rPr lang="zh-CN" altLang="en-US" sz="2200" kern="0" dirty="0" smtClean="0">
                  <a:solidFill>
                    <a:srgbClr val="002060"/>
                  </a:solidFill>
                  <a:latin typeface="黑体" panose="02010609060101010101" pitchFamily="49" charset="-122"/>
                  <a:ea typeface="黑体" panose="02010609060101010101" pitchFamily="49" charset="-122"/>
                </a:rPr>
                <a:t>、</a:t>
              </a:r>
              <a:r>
                <a:rPr lang="en-US" altLang="zh-CN" sz="2200" kern="0" dirty="0" smtClean="0">
                  <a:solidFill>
                    <a:srgbClr val="002060"/>
                  </a:solidFill>
                  <a:latin typeface="黑体" panose="02010609060101010101" pitchFamily="49" charset="-122"/>
                  <a:ea typeface="黑体" panose="02010609060101010101" pitchFamily="49" charset="-122"/>
                </a:rPr>
                <a:t>I/O</a:t>
              </a:r>
              <a:r>
                <a:rPr lang="zh-CN" altLang="en-US" sz="2200" kern="0" dirty="0" smtClean="0">
                  <a:solidFill>
                    <a:srgbClr val="002060"/>
                  </a:solidFill>
                  <a:latin typeface="黑体" panose="02010609060101010101" pitchFamily="49" charset="-122"/>
                  <a:ea typeface="黑体" panose="02010609060101010101" pitchFamily="49" charset="-122"/>
                </a:rPr>
                <a:t>、</a:t>
              </a:r>
              <a:endParaRPr lang="en-US" altLang="zh-CN" sz="2200" kern="0" dirty="0" smtClean="0">
                <a:solidFill>
                  <a:srgbClr val="002060"/>
                </a:solidFill>
                <a:latin typeface="黑体" panose="02010609060101010101" pitchFamily="49" charset="-122"/>
                <a:ea typeface="黑体" panose="02010609060101010101" pitchFamily="49" charset="-122"/>
              </a:endParaRPr>
            </a:p>
            <a:p>
              <a:pPr algn="ctr" eaLnBrk="1" fontAlgn="auto" hangingPunct="1">
                <a:lnSpc>
                  <a:spcPct val="100000"/>
                </a:lnSpc>
                <a:spcBef>
                  <a:spcPts val="0"/>
                </a:spcBef>
                <a:spcAft>
                  <a:spcPts val="0"/>
                </a:spcAft>
                <a:buNone/>
              </a:pPr>
              <a:r>
                <a:rPr lang="zh-CN" altLang="en-US" sz="2200" kern="0" dirty="0" smtClean="0">
                  <a:solidFill>
                    <a:srgbClr val="002060"/>
                  </a:solidFill>
                  <a:latin typeface="黑体" panose="02010609060101010101" pitchFamily="49" charset="-122"/>
                  <a:ea typeface="黑体" panose="02010609060101010101" pitchFamily="49" charset="-122"/>
                </a:rPr>
                <a:t>外部件内装、低功耗、仿真</a:t>
              </a:r>
              <a:endParaRPr lang="zh-CN" altLang="en-US" sz="2200" kern="0" dirty="0">
                <a:solidFill>
                  <a:srgbClr val="002060"/>
                </a:solidFill>
                <a:latin typeface="黑体" panose="02010609060101010101" pitchFamily="49" charset="-122"/>
                <a:ea typeface="黑体" panose="02010609060101010101" pitchFamily="49" charset="-122"/>
              </a:endParaRPr>
            </a:p>
          </p:txBody>
        </p:sp>
        <p:cxnSp>
          <p:nvCxnSpPr>
            <p:cNvPr id="40" name="直接箭头连接符 39"/>
            <p:cNvCxnSpPr>
              <a:endCxn id="39" idx="1"/>
            </p:cNvCxnSpPr>
            <p:nvPr/>
          </p:nvCxnSpPr>
          <p:spPr bwMode="auto">
            <a:xfrm>
              <a:off x="5004048" y="3587084"/>
              <a:ext cx="273091" cy="113237"/>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CC00CC"/>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 name="组合 40"/>
          <p:cNvGrpSpPr/>
          <p:nvPr/>
        </p:nvGrpSpPr>
        <p:grpSpPr>
          <a:xfrm>
            <a:off x="4804871" y="2687561"/>
            <a:ext cx="4034329" cy="746319"/>
            <a:chOff x="5005869" y="2915116"/>
            <a:chExt cx="5803861" cy="337947"/>
          </a:xfrm>
        </p:grpSpPr>
        <p:sp>
          <p:nvSpPr>
            <p:cNvPr id="42" name="矩形 41"/>
            <p:cNvSpPr/>
            <p:nvPr/>
          </p:nvSpPr>
          <p:spPr>
            <a:xfrm>
              <a:off x="5627421" y="2915116"/>
              <a:ext cx="5182309" cy="305457"/>
            </a:xfrm>
            <a:prstGeom prst="rect">
              <a:avLst/>
            </a:prstGeom>
            <a:gradFill rotWithShape="1">
              <a:gsLst>
                <a:gs pos="0">
                  <a:srgbClr val="FF99FF"/>
                </a:gs>
                <a:gs pos="50000">
                  <a:sysClr val="window" lastClr="FFFFFF"/>
                </a:gs>
                <a:gs pos="100000">
                  <a:srgbClr val="FF99FF"/>
                </a:gs>
              </a:gsLst>
              <a:lin ang="5400000" scaled="1"/>
            </a:gradFill>
            <a:ln w="12700">
              <a:solidFill>
                <a:srgbClr val="CC00CC"/>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高性能</a:t>
              </a:r>
              <a:r>
                <a:rPr lang="zh-CN" altLang="en-US" sz="2200" kern="0" dirty="0" smtClean="0">
                  <a:solidFill>
                    <a:srgbClr val="002060"/>
                  </a:solidFill>
                  <a:latin typeface="黑体" panose="02010609060101010101" pitchFamily="49" charset="-122"/>
                  <a:ea typeface="黑体" panose="02010609060101010101" pitchFamily="49" charset="-122"/>
                </a:rPr>
                <a:t>化、存储器大容量、</a:t>
              </a:r>
              <a:endParaRPr lang="en-US" altLang="zh-CN" sz="2200" kern="0" dirty="0" smtClean="0">
                <a:solidFill>
                  <a:srgbClr val="002060"/>
                </a:solidFill>
                <a:latin typeface="黑体" panose="02010609060101010101" pitchFamily="49" charset="-122"/>
                <a:ea typeface="黑体" panose="02010609060101010101" pitchFamily="49" charset="-122"/>
              </a:endParaRPr>
            </a:p>
            <a:p>
              <a:pPr algn="ctr" eaLnBrk="1" fontAlgn="auto" hangingPunct="1">
                <a:lnSpc>
                  <a:spcPct val="100000"/>
                </a:lnSpc>
                <a:spcBef>
                  <a:spcPts val="0"/>
                </a:spcBef>
                <a:spcAft>
                  <a:spcPts val="0"/>
                </a:spcAft>
                <a:buNone/>
              </a:pPr>
              <a:r>
                <a:rPr lang="zh-CN" altLang="en-US" sz="2200" kern="0" dirty="0" smtClean="0">
                  <a:solidFill>
                    <a:srgbClr val="002060"/>
                  </a:solidFill>
                  <a:latin typeface="黑体" panose="02010609060101010101" pitchFamily="49" charset="-122"/>
                  <a:ea typeface="黑体" panose="02010609060101010101" pitchFamily="49" charset="-122"/>
                </a:rPr>
                <a:t>外围电路内装化</a:t>
              </a:r>
              <a:endParaRPr lang="zh-CN" altLang="en-US" sz="2200" kern="0" dirty="0">
                <a:solidFill>
                  <a:srgbClr val="002060"/>
                </a:solidFill>
                <a:latin typeface="黑体" panose="02010609060101010101" pitchFamily="49" charset="-122"/>
                <a:ea typeface="黑体" panose="02010609060101010101" pitchFamily="49" charset="-122"/>
              </a:endParaRPr>
            </a:p>
          </p:txBody>
        </p:sp>
        <p:cxnSp>
          <p:nvCxnSpPr>
            <p:cNvPr id="44" name="直接箭头连接符 43"/>
            <p:cNvCxnSpPr>
              <a:stCxn id="21" idx="3"/>
              <a:endCxn id="42" idx="1"/>
            </p:cNvCxnSpPr>
            <p:nvPr/>
          </p:nvCxnSpPr>
          <p:spPr bwMode="auto">
            <a:xfrm flipV="1">
              <a:off x="5005869" y="3067845"/>
              <a:ext cx="621552" cy="185218"/>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CC00CC"/>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组合 44"/>
          <p:cNvGrpSpPr/>
          <p:nvPr/>
        </p:nvGrpSpPr>
        <p:grpSpPr>
          <a:xfrm>
            <a:off x="4804871" y="4113485"/>
            <a:ext cx="2952192" cy="396050"/>
            <a:chOff x="5004048" y="4041062"/>
            <a:chExt cx="2952192" cy="396050"/>
          </a:xfrm>
        </p:grpSpPr>
        <p:sp>
          <p:nvSpPr>
            <p:cNvPr id="46" name="矩形 45"/>
            <p:cNvSpPr/>
            <p:nvPr/>
          </p:nvSpPr>
          <p:spPr>
            <a:xfrm>
              <a:off x="5436096" y="4041112"/>
              <a:ext cx="1224000" cy="396000"/>
            </a:xfrm>
            <a:prstGeom prst="rect">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体积小</a:t>
              </a:r>
            </a:p>
          </p:txBody>
        </p:sp>
        <p:sp>
          <p:nvSpPr>
            <p:cNvPr id="47" name="矩形 46"/>
            <p:cNvSpPr/>
            <p:nvPr/>
          </p:nvSpPr>
          <p:spPr>
            <a:xfrm>
              <a:off x="6732240" y="4041062"/>
              <a:ext cx="1224000" cy="396000"/>
            </a:xfrm>
            <a:prstGeom prst="rect">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性价比高</a:t>
              </a:r>
            </a:p>
          </p:txBody>
        </p:sp>
        <p:cxnSp>
          <p:nvCxnSpPr>
            <p:cNvPr id="48" name="直接箭头连接符 47"/>
            <p:cNvCxnSpPr>
              <a:endCxn id="46" idx="1"/>
            </p:cNvCxnSpPr>
            <p:nvPr/>
          </p:nvCxnSpPr>
          <p:spPr bwMode="auto">
            <a:xfrm>
              <a:off x="5004048" y="4239062"/>
              <a:ext cx="432048" cy="50"/>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FF0000"/>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组合 48"/>
          <p:cNvGrpSpPr/>
          <p:nvPr/>
        </p:nvGrpSpPr>
        <p:grpSpPr>
          <a:xfrm>
            <a:off x="4804871" y="4519061"/>
            <a:ext cx="2952328" cy="458572"/>
            <a:chOff x="5004048" y="4446636"/>
            <a:chExt cx="2952328" cy="458572"/>
          </a:xfrm>
        </p:grpSpPr>
        <p:sp>
          <p:nvSpPr>
            <p:cNvPr id="50" name="矩形 49"/>
            <p:cNvSpPr/>
            <p:nvPr/>
          </p:nvSpPr>
          <p:spPr>
            <a:xfrm>
              <a:off x="5436096" y="4509208"/>
              <a:ext cx="1224000" cy="396000"/>
            </a:xfrm>
            <a:prstGeom prst="rect">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易嵌入</a:t>
              </a:r>
            </a:p>
          </p:txBody>
        </p:sp>
        <p:sp>
          <p:nvSpPr>
            <p:cNvPr id="51" name="矩形 50"/>
            <p:cNvSpPr/>
            <p:nvPr/>
          </p:nvSpPr>
          <p:spPr>
            <a:xfrm>
              <a:off x="6732376" y="4509208"/>
              <a:ext cx="1224000" cy="396000"/>
            </a:xfrm>
            <a:prstGeom prst="rect">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易学易用</a:t>
              </a:r>
            </a:p>
          </p:txBody>
        </p:sp>
        <p:cxnSp>
          <p:nvCxnSpPr>
            <p:cNvPr id="52" name="直接箭头连接符 51"/>
            <p:cNvCxnSpPr>
              <a:stCxn id="23" idx="3"/>
              <a:endCxn id="50" idx="1"/>
            </p:cNvCxnSpPr>
            <p:nvPr/>
          </p:nvCxnSpPr>
          <p:spPr bwMode="auto">
            <a:xfrm>
              <a:off x="5004048" y="4446636"/>
              <a:ext cx="432048" cy="260572"/>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FF0000"/>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组合 52"/>
          <p:cNvGrpSpPr/>
          <p:nvPr/>
        </p:nvGrpSpPr>
        <p:grpSpPr>
          <a:xfrm>
            <a:off x="4803050" y="4807842"/>
            <a:ext cx="2954015" cy="637799"/>
            <a:chOff x="5002225" y="4735417"/>
            <a:chExt cx="2954015" cy="637799"/>
          </a:xfrm>
        </p:grpSpPr>
        <p:sp>
          <p:nvSpPr>
            <p:cNvPr id="54" name="矩形 53"/>
            <p:cNvSpPr/>
            <p:nvPr/>
          </p:nvSpPr>
          <p:spPr>
            <a:xfrm>
              <a:off x="5436096" y="4977216"/>
              <a:ext cx="2520144" cy="396000"/>
            </a:xfrm>
            <a:prstGeom prst="rect">
              <a:avLst/>
            </a:prstGeom>
            <a:gradFill rotWithShape="1">
              <a:gsLst>
                <a:gs pos="0">
                  <a:srgbClr val="FFFF99"/>
                </a:gs>
                <a:gs pos="50000">
                  <a:sysClr val="window" lastClr="FFFFFF"/>
                </a:gs>
                <a:gs pos="100000">
                  <a:srgbClr val="FFFF99"/>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en-US" altLang="zh-CN"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无处不在</a:t>
              </a:r>
              <a:r>
                <a:rPr lang="en-US" altLang="zh-CN"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55" name="直接箭头连接符 54"/>
            <p:cNvCxnSpPr>
              <a:endCxn id="54" idx="1"/>
            </p:cNvCxnSpPr>
            <p:nvPr/>
          </p:nvCxnSpPr>
          <p:spPr bwMode="auto">
            <a:xfrm>
              <a:off x="5002225" y="4735417"/>
              <a:ext cx="433871" cy="439799"/>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FF0000"/>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6" name="组合 55"/>
          <p:cNvGrpSpPr/>
          <p:nvPr/>
        </p:nvGrpSpPr>
        <p:grpSpPr>
          <a:xfrm>
            <a:off x="4660855" y="5947198"/>
            <a:ext cx="1872208" cy="644647"/>
            <a:chOff x="4860032" y="5874773"/>
            <a:chExt cx="1872208" cy="644647"/>
          </a:xfrm>
        </p:grpSpPr>
        <p:sp>
          <p:nvSpPr>
            <p:cNvPr id="57" name="矩形 56"/>
            <p:cNvSpPr/>
            <p:nvPr/>
          </p:nvSpPr>
          <p:spPr>
            <a:xfrm>
              <a:off x="5334432" y="6123420"/>
              <a:ext cx="1397808" cy="396000"/>
            </a:xfrm>
            <a:prstGeom prst="rect">
              <a:avLst/>
            </a:prstGeom>
            <a:gradFill rotWithShape="1">
              <a:gsLst>
                <a:gs pos="0">
                  <a:srgbClr val="99FF33"/>
                </a:gs>
                <a:gs pos="50000">
                  <a:sysClr val="window" lastClr="FFFFFF"/>
                </a:gs>
                <a:gs pos="100000">
                  <a:srgbClr val="99FF33"/>
                </a:gs>
              </a:gsLst>
              <a:lin ang="5400000" scaled="1"/>
            </a:gradFill>
            <a:ln w="12700">
              <a:solidFill>
                <a:srgbClr val="00B05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种类繁多</a:t>
              </a:r>
            </a:p>
          </p:txBody>
        </p:sp>
        <p:cxnSp>
          <p:nvCxnSpPr>
            <p:cNvPr id="58" name="直接箭头连接符 57"/>
            <p:cNvCxnSpPr>
              <a:endCxn id="57" idx="0"/>
            </p:cNvCxnSpPr>
            <p:nvPr/>
          </p:nvCxnSpPr>
          <p:spPr bwMode="auto">
            <a:xfrm>
              <a:off x="4860032" y="5874773"/>
              <a:ext cx="1173304" cy="248647"/>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0B050"/>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9" name="组合 58"/>
          <p:cNvGrpSpPr/>
          <p:nvPr/>
        </p:nvGrpSpPr>
        <p:grpSpPr>
          <a:xfrm>
            <a:off x="1929314" y="5949695"/>
            <a:ext cx="1328700" cy="646676"/>
            <a:chOff x="2128491" y="5877272"/>
            <a:chExt cx="1328700" cy="646676"/>
          </a:xfrm>
        </p:grpSpPr>
        <p:sp>
          <p:nvSpPr>
            <p:cNvPr id="60" name="矩形 59"/>
            <p:cNvSpPr/>
            <p:nvPr/>
          </p:nvSpPr>
          <p:spPr>
            <a:xfrm>
              <a:off x="2128491" y="6127948"/>
              <a:ext cx="1328700" cy="396000"/>
            </a:xfrm>
            <a:prstGeom prst="rect">
              <a:avLst/>
            </a:prstGeom>
            <a:gradFill rotWithShape="1">
              <a:gsLst>
                <a:gs pos="0">
                  <a:srgbClr val="99FF33"/>
                </a:gs>
                <a:gs pos="50000">
                  <a:sysClr val="window" lastClr="FFFFFF"/>
                </a:gs>
                <a:gs pos="100000">
                  <a:srgbClr val="99FF33"/>
                </a:gs>
              </a:gsLst>
              <a:lin ang="5400000" scaled="1"/>
            </a:gradFill>
            <a:ln w="12700">
              <a:solidFill>
                <a:srgbClr val="00B05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en-US" altLang="zh-CN" sz="2200" kern="0" dirty="0">
                  <a:solidFill>
                    <a:srgbClr val="002060"/>
                  </a:solidFill>
                  <a:latin typeface="黑体" panose="02010609060101010101" pitchFamily="49" charset="-122"/>
                  <a:ea typeface="黑体" panose="02010609060101010101" pitchFamily="49" charset="-122"/>
                </a:rPr>
                <a:t>8051</a:t>
              </a:r>
              <a:r>
                <a:rPr lang="zh-CN" altLang="en-US" sz="2200" kern="0" dirty="0">
                  <a:solidFill>
                    <a:srgbClr val="002060"/>
                  </a:solidFill>
                  <a:latin typeface="黑体" panose="02010609060101010101" pitchFamily="49" charset="-122"/>
                  <a:ea typeface="黑体" panose="02010609060101010101" pitchFamily="49" charset="-122"/>
                </a:rPr>
                <a:t>系列</a:t>
              </a:r>
            </a:p>
          </p:txBody>
        </p:sp>
        <p:cxnSp>
          <p:nvCxnSpPr>
            <p:cNvPr id="61" name="直接箭头连接符 60"/>
            <p:cNvCxnSpPr/>
            <p:nvPr/>
          </p:nvCxnSpPr>
          <p:spPr bwMode="auto">
            <a:xfrm flipV="1">
              <a:off x="2790048" y="5877272"/>
              <a:ext cx="1" cy="241150"/>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0B050"/>
              </a:solidFill>
              <a:miter lim="800000"/>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2" name="组合 61"/>
          <p:cNvGrpSpPr/>
          <p:nvPr/>
        </p:nvGrpSpPr>
        <p:grpSpPr>
          <a:xfrm>
            <a:off x="3326044" y="5959190"/>
            <a:ext cx="1733684" cy="638579"/>
            <a:chOff x="3525221" y="5886765"/>
            <a:chExt cx="1733684" cy="638579"/>
          </a:xfrm>
        </p:grpSpPr>
        <p:sp>
          <p:nvSpPr>
            <p:cNvPr id="63" name="矩形 62"/>
            <p:cNvSpPr/>
            <p:nvPr/>
          </p:nvSpPr>
          <p:spPr>
            <a:xfrm>
              <a:off x="3525221" y="6129344"/>
              <a:ext cx="1733684" cy="396000"/>
            </a:xfrm>
            <a:prstGeom prst="rect">
              <a:avLst/>
            </a:prstGeom>
            <a:gradFill rotWithShape="1">
              <a:gsLst>
                <a:gs pos="0">
                  <a:srgbClr val="99FF33"/>
                </a:gs>
                <a:gs pos="50000">
                  <a:sysClr val="window" lastClr="FFFFFF"/>
                </a:gs>
                <a:gs pos="100000">
                  <a:srgbClr val="99FF33"/>
                </a:gs>
              </a:gsLst>
              <a:lin ang="5400000" scaled="1"/>
            </a:gradFill>
            <a:ln w="12700">
              <a:solidFill>
                <a:srgbClr val="00B050"/>
              </a:solidFill>
              <a:miter lim="800000"/>
              <a:headEnd/>
              <a:tailEnd/>
            </a:ln>
            <a:effectLst/>
          </p:spPr>
          <p:txBody>
            <a:bodyPr wrap="none" anchor="ctr"/>
            <a:lstStyle/>
            <a:p>
              <a:pPr eaLnBrk="1" fontAlgn="auto" hangingPunct="1">
                <a:lnSpc>
                  <a:spcPct val="100000"/>
                </a:lnSpc>
                <a:spcBef>
                  <a:spcPts val="0"/>
                </a:spcBef>
                <a:spcAft>
                  <a:spcPts val="0"/>
                </a:spcAft>
                <a:buNone/>
              </a:pPr>
              <a:r>
                <a:rPr lang="zh-CN" altLang="en-US" sz="2200" kern="0" dirty="0">
                  <a:solidFill>
                    <a:srgbClr val="002060"/>
                  </a:solidFill>
                  <a:latin typeface="黑体" panose="02010609060101010101" pitchFamily="49" charset="-122"/>
                  <a:ea typeface="黑体" panose="02010609060101010101" pitchFamily="49" charset="-122"/>
                </a:rPr>
                <a:t>非</a:t>
              </a:r>
              <a:r>
                <a:rPr lang="en-US" altLang="zh-CN" sz="2200" kern="0" dirty="0">
                  <a:solidFill>
                    <a:srgbClr val="002060"/>
                  </a:solidFill>
                  <a:latin typeface="黑体" panose="02010609060101010101" pitchFamily="49" charset="-122"/>
                  <a:ea typeface="黑体" panose="02010609060101010101" pitchFamily="49" charset="-122"/>
                </a:rPr>
                <a:t>8051</a:t>
              </a:r>
              <a:r>
                <a:rPr lang="zh-CN" altLang="en-US" sz="2200" kern="0" dirty="0">
                  <a:solidFill>
                    <a:srgbClr val="002060"/>
                  </a:solidFill>
                  <a:latin typeface="黑体" panose="02010609060101010101" pitchFamily="49" charset="-122"/>
                  <a:ea typeface="黑体" panose="02010609060101010101" pitchFamily="49" charset="-122"/>
                </a:rPr>
                <a:t>系列</a:t>
              </a:r>
            </a:p>
          </p:txBody>
        </p:sp>
        <p:cxnSp>
          <p:nvCxnSpPr>
            <p:cNvPr id="64" name="直接箭头连接符 63"/>
            <p:cNvCxnSpPr>
              <a:endCxn id="63" idx="0"/>
            </p:cNvCxnSpPr>
            <p:nvPr/>
          </p:nvCxnSpPr>
          <p:spPr bwMode="auto">
            <a:xfrm>
              <a:off x="3707904" y="5886765"/>
              <a:ext cx="684159" cy="242579"/>
            </a:xfrm>
            <a:prstGeom prst="straightConnector1">
              <a:avLst/>
            </a:prstGeom>
            <a:gradFill rotWithShape="1">
              <a:gsLst>
                <a:gs pos="0">
                  <a:srgbClr val="DBF5F9"/>
                </a:gs>
                <a:gs pos="50000">
                  <a:sysClr val="window" lastClr="FFFFFF"/>
                </a:gs>
                <a:gs pos="100000">
                  <a:srgbClr val="DBF5F9"/>
                </a:gs>
              </a:gsLst>
              <a:lin ang="5400000" scaled="1"/>
            </a:gradFill>
            <a:ln w="12700">
              <a:solidFill>
                <a:srgbClr val="00B050"/>
              </a:solidFill>
              <a:miter lim="800000"/>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617886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3292890" y="197478"/>
            <a:ext cx="2790989"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本章</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小结</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70" name="直接箭头连接符 69"/>
          <p:cNvCxnSpPr/>
          <p:nvPr/>
        </p:nvCxnSpPr>
        <p:spPr>
          <a:xfrm flipV="1">
            <a:off x="4804871" y="1327220"/>
            <a:ext cx="553770" cy="3349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4804870" y="1942997"/>
            <a:ext cx="519065" cy="3943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10014" y="3580207"/>
            <a:ext cx="7749766" cy="2816156"/>
          </a:xfrm>
          <a:prstGeom prst="rect">
            <a:avLst/>
          </a:prstGeom>
        </p:spPr>
        <p:txBody>
          <a:bodyPr wrap="square">
            <a:spAutoFit/>
          </a:bodyPr>
          <a:lstStyle/>
          <a:p>
            <a:pPr algn="just">
              <a:spcAft>
                <a:spcPts val="600"/>
              </a:spcAft>
            </a:pPr>
            <a:r>
              <a:rPr lang="zh-CN"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b="1" kern="100" dirty="0" smtClean="0">
                <a:latin typeface="微软雅黑" panose="020B0503020204020204" pitchFamily="34" charset="-122"/>
                <a:ea typeface="微软雅黑" panose="020B0503020204020204" pitchFamily="34" charset="-122"/>
                <a:cs typeface="Times New Roman" panose="02020603050405020304" pitchFamily="18" charset="0"/>
              </a:rPr>
              <a:t>章</a:t>
            </a:r>
            <a:r>
              <a:rPr lang="en-US" altLang="zh-CN" sz="2800" b="1"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b="1" kern="100" dirty="0" smtClean="0">
                <a:latin typeface="微软雅黑" panose="020B0503020204020204" pitchFamily="34" charset="-122"/>
                <a:ea typeface="微软雅黑" panose="020B0503020204020204" pitchFamily="34" charset="-122"/>
                <a:cs typeface="Times New Roman" panose="02020603050405020304" pitchFamily="18" charset="0"/>
              </a:rPr>
              <a:t>自查作业</a:t>
            </a:r>
            <a:endParaRPr lang="en-US" altLang="zh-CN" sz="28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smtClean="0">
                <a:latin typeface="Calibri" panose="020F0502020204030204" pitchFamily="34" charset="0"/>
                <a:cs typeface="Times New Roman" panose="02020603050405020304" pitchFamily="18" charset="0"/>
              </a:rPr>
              <a:t>一</a:t>
            </a:r>
            <a:r>
              <a:rPr lang="zh-CN" altLang="zh-CN" kern="100" dirty="0">
                <a:latin typeface="Calibri" panose="020F0502020204030204" pitchFamily="34" charset="0"/>
                <a:cs typeface="Times New Roman" panose="02020603050405020304" pitchFamily="18" charset="0"/>
              </a:rPr>
              <a:t>、名词解释</a:t>
            </a: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单片机</a:t>
            </a:r>
            <a:r>
              <a:rPr lang="zh-CN" altLang="zh-CN" kern="100" dirty="0" smtClean="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EMPU</a:t>
            </a:r>
            <a:r>
              <a:rPr lang="zh-CN" altLang="zh-CN" kern="100" dirty="0" smtClean="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DSP</a:t>
            </a:r>
            <a:r>
              <a:rPr lang="zh-CN" altLang="zh-CN" kern="100" dirty="0" smtClean="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SOC</a:t>
            </a:r>
            <a:r>
              <a:rPr lang="zh-CN" altLang="en-US" kern="100" dirty="0" smtClean="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MCU</a:t>
            </a:r>
            <a:r>
              <a:rPr lang="zh-CN" altLang="en-US" kern="100" dirty="0" smtClean="0">
                <a:latin typeface="Calibri" panose="020F0502020204030204" pitchFamily="34" charset="0"/>
                <a:cs typeface="Times New Roman" panose="02020603050405020304" pitchFamily="18" charset="0"/>
              </a:rPr>
              <a:t>、</a:t>
            </a:r>
            <a:r>
              <a:rPr lang="en-US" altLang="zh-CN" kern="100" dirty="0" smtClean="0">
                <a:latin typeface="Calibri" panose="020F0502020204030204" pitchFamily="34" charset="0"/>
                <a:cs typeface="Times New Roman" panose="02020603050405020304" pitchFamily="18" charset="0"/>
              </a:rPr>
              <a:t>EMCU</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en-US" kern="100" dirty="0">
                <a:latin typeface="Calibri" panose="020F0502020204030204" pitchFamily="34" charset="0"/>
                <a:cs typeface="Times New Roman" panose="02020603050405020304" pitchFamily="18" charset="0"/>
              </a:rPr>
              <a:t>二</a:t>
            </a:r>
            <a:r>
              <a:rPr lang="zh-CN" altLang="zh-CN" kern="100" dirty="0" smtClean="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综合题</a:t>
            </a:r>
          </a:p>
          <a:p>
            <a:pPr algn="just">
              <a:spcAft>
                <a:spcPts val="0"/>
              </a:spcAft>
            </a:pP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．嵌入式处理器分为哪几种类型？简述它们主要的特点</a:t>
            </a:r>
            <a:r>
              <a:rPr lang="zh-CN" altLang="zh-CN" kern="100" dirty="0" smtClean="0">
                <a:latin typeface="Calibri" panose="020F0502020204030204" pitchFamily="34"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342900" indent="-342900" algn="just">
              <a:spcAft>
                <a:spcPts val="0"/>
              </a:spcAft>
              <a:buAutoNum type="arabicPeriod" startAt="2"/>
            </a:pPr>
            <a:r>
              <a:rPr lang="zh-CN" altLang="zh-CN" kern="100" dirty="0" smtClean="0">
                <a:solidFill>
                  <a:prstClr val="black"/>
                </a:solidFill>
                <a:latin typeface="Calibri" panose="020F0502020204030204" pitchFamily="34" charset="0"/>
                <a:cs typeface="Times New Roman" panose="02020603050405020304" pitchFamily="18" charset="0"/>
              </a:rPr>
              <a:t>简述</a:t>
            </a:r>
            <a:r>
              <a:rPr lang="zh-CN" altLang="en-US" kern="100" dirty="0" smtClean="0">
                <a:solidFill>
                  <a:prstClr val="black"/>
                </a:solidFill>
                <a:latin typeface="Calibri" panose="020F0502020204030204" pitchFamily="34" charset="0"/>
                <a:cs typeface="Times New Roman" panose="02020603050405020304" pitchFamily="18" charset="0"/>
              </a:rPr>
              <a:t>单片机的特点及应用领域，并举例说明。</a:t>
            </a:r>
            <a:endParaRPr lang="en-US" altLang="zh-CN" kern="100" dirty="0" smtClean="0">
              <a:solidFill>
                <a:prstClr val="black"/>
              </a:solidFill>
              <a:latin typeface="Calibri" panose="020F0502020204030204" pitchFamily="34" charset="0"/>
              <a:cs typeface="Times New Roman" panose="02020603050405020304" pitchFamily="18" charset="0"/>
            </a:endParaRPr>
          </a:p>
          <a:p>
            <a:pPr marL="342900" indent="-342900" algn="just">
              <a:spcAft>
                <a:spcPts val="0"/>
              </a:spcAft>
              <a:buAutoNum type="arabicPeriod" startAt="2"/>
            </a:pPr>
            <a:r>
              <a:rPr lang="zh-CN" altLang="en-US" kern="100" dirty="0" smtClean="0">
                <a:solidFill>
                  <a:prstClr val="black"/>
                </a:solidFill>
                <a:latin typeface="Calibri" panose="020F0502020204030204" pitchFamily="34" charset="0"/>
                <a:cs typeface="Times New Roman" panose="02020603050405020304" pitchFamily="18" charset="0"/>
              </a:rPr>
              <a:t>简述单片机的发展趋势，并写出几点具体变化。</a:t>
            </a:r>
            <a:endParaRPr lang="en-US" altLang="zh-CN" kern="100" dirty="0" smtClean="0">
              <a:solidFill>
                <a:prstClr val="black"/>
              </a:solidFill>
              <a:latin typeface="Calibri" panose="020F0502020204030204" pitchFamily="34" charset="0"/>
              <a:cs typeface="Times New Roman" panose="02020603050405020304" pitchFamily="18" charset="0"/>
            </a:endParaRPr>
          </a:p>
          <a:p>
            <a:pPr marL="342900" indent="-342900" algn="just">
              <a:spcAft>
                <a:spcPts val="0"/>
              </a:spcAft>
              <a:buAutoNum type="arabicPeriod" startAt="2"/>
            </a:pPr>
            <a:r>
              <a:rPr lang="zh-CN" altLang="zh-CN" kern="100" dirty="0" smtClean="0">
                <a:latin typeface="Calibri" panose="020F0502020204030204" pitchFamily="34" charset="0"/>
                <a:cs typeface="Times New Roman" panose="02020603050405020304" pitchFamily="18" charset="0"/>
              </a:rPr>
              <a:t>简述</a:t>
            </a:r>
            <a:r>
              <a:rPr lang="zh-CN" altLang="zh-CN" kern="100" dirty="0">
                <a:latin typeface="Calibri" panose="020F0502020204030204" pitchFamily="34" charset="0"/>
                <a:cs typeface="Times New Roman" panose="02020603050405020304" pitchFamily="18" charset="0"/>
              </a:rPr>
              <a:t>在进行单片机应用系统设计过程中，主要分为哪三个阶段？简述各阶段完成的典型工作任务</a:t>
            </a:r>
            <a:r>
              <a:rPr lang="zh-CN" altLang="zh-CN" kern="100" dirty="0" smtClean="0">
                <a:latin typeface="Calibri" panose="020F0502020204030204" pitchFamily="34" charset="0"/>
                <a:cs typeface="Times New Roman" panose="02020603050405020304" pitchFamily="18" charset="0"/>
              </a:rPr>
              <a:t>。</a:t>
            </a:r>
            <a:endParaRPr lang="en-US" altLang="zh-CN" kern="100" dirty="0" smtClean="0">
              <a:latin typeface="Calibri" panose="020F0502020204030204" pitchFamily="34" charset="0"/>
              <a:cs typeface="Times New Roman" panose="02020603050405020304" pitchFamily="18" charset="0"/>
            </a:endParaRPr>
          </a:p>
          <a:p>
            <a:pPr marL="342900" indent="-342900" algn="just">
              <a:spcAft>
                <a:spcPts val="0"/>
              </a:spcAft>
              <a:buAutoNum type="arabicPeriod" startAt="2"/>
            </a:pPr>
            <a:r>
              <a:rPr lang="zh-CN" altLang="zh-CN" kern="100" dirty="0" smtClean="0">
                <a:latin typeface="Calibri" panose="020F0502020204030204" pitchFamily="34" charset="0"/>
                <a:cs typeface="Times New Roman" panose="02020603050405020304" pitchFamily="18" charset="0"/>
              </a:rPr>
              <a:t>在</a:t>
            </a:r>
            <a:r>
              <a:rPr lang="zh-CN" altLang="zh-CN" kern="100" dirty="0">
                <a:latin typeface="Calibri" panose="020F0502020204030204" pitchFamily="34" charset="0"/>
                <a:cs typeface="Times New Roman" panose="02020603050405020304" pitchFamily="18" charset="0"/>
              </a:rPr>
              <a:t>进行单片机应用系统设计过程中</a:t>
            </a:r>
            <a:r>
              <a:rPr lang="zh-CN" altLang="zh-CN" kern="100" dirty="0" smtClean="0">
                <a:latin typeface="Calibri" panose="020F0502020204030204" pitchFamily="34" charset="0"/>
                <a:cs typeface="Times New Roman" panose="02020603050405020304" pitchFamily="18" charset="0"/>
              </a:rPr>
              <a:t>，</a:t>
            </a:r>
            <a:r>
              <a:rPr lang="zh-CN" altLang="en-US" kern="100" dirty="0" smtClean="0">
                <a:latin typeface="Calibri" panose="020F0502020204030204" pitchFamily="34" charset="0"/>
                <a:cs typeface="Times New Roman" panose="02020603050405020304" pitchFamily="18" charset="0"/>
              </a:rPr>
              <a:t>应该重点考虑哪三大问题？</a:t>
            </a:r>
            <a:endParaRPr lang="en-US" altLang="zh-CN" kern="100" dirty="0" smtClean="0">
              <a:latin typeface="Calibri" panose="020F0502020204030204" pitchFamily="34" charset="0"/>
              <a:cs typeface="Times New Roman" panose="02020603050405020304" pitchFamily="18" charset="0"/>
            </a:endParaRPr>
          </a:p>
        </p:txBody>
      </p:sp>
      <p:sp>
        <p:nvSpPr>
          <p:cNvPr id="15" name="五边形 14"/>
          <p:cNvSpPr/>
          <p:nvPr/>
        </p:nvSpPr>
        <p:spPr bwMode="auto">
          <a:xfrm>
            <a:off x="510014" y="1586925"/>
            <a:ext cx="693738" cy="74295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eaLnBrk="1" fontAlgn="auto" hangingPunct="1">
              <a:lnSpc>
                <a:spcPct val="100000"/>
              </a:lnSpc>
              <a:spcBef>
                <a:spcPts val="0"/>
              </a:spcBef>
              <a:spcAft>
                <a:spcPts val="0"/>
              </a:spcAft>
              <a:buNone/>
              <a:defRPr/>
            </a:pPr>
            <a:r>
              <a:rPr lang="en-US" altLang="zh-CN" sz="2400"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rPr>
              <a:t>5</a:t>
            </a:r>
            <a:endParaRPr lang="zh-CN" altLang="en-US" sz="2400"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6" name="AutoShape 15"/>
          <p:cNvSpPr>
            <a:spLocks noChangeArrowheads="1"/>
          </p:cNvSpPr>
          <p:nvPr/>
        </p:nvSpPr>
        <p:spPr bwMode="auto">
          <a:xfrm>
            <a:off x="1203752" y="1572638"/>
            <a:ext cx="3601119" cy="757237"/>
          </a:xfrm>
          <a:prstGeom prst="flowChartAlternateProcess">
            <a:avLst/>
          </a:prstGeom>
          <a:gradFill rotWithShape="1">
            <a:gsLst>
              <a:gs pos="0">
                <a:srgbClr val="FFC000"/>
              </a:gs>
              <a:gs pos="50000">
                <a:sysClr val="window" lastClr="FFFFFF"/>
              </a:gs>
              <a:gs pos="100000">
                <a:srgbClr val="FFC000"/>
              </a:gs>
            </a:gsLst>
            <a:lin ang="5400000" scaled="1"/>
          </a:gradFill>
          <a:ln w="12700">
            <a:solidFill>
              <a:srgbClr val="00B050"/>
            </a:solidFill>
            <a:miter lim="800000"/>
            <a:headEnd/>
            <a:tailEnd/>
          </a:ln>
          <a:effectLst/>
          <a:extLst/>
        </p:spPr>
        <p:txBody>
          <a:bodyPr wrap="none" anchor="ctr"/>
          <a:lstStyle/>
          <a:p>
            <a:pPr>
              <a:defRPr/>
            </a:pPr>
            <a:r>
              <a:rPr lang="zh-CN" altLang="en-US" sz="2400" kern="0" dirty="0">
                <a:solidFill>
                  <a:srgbClr val="002060"/>
                </a:solidFill>
                <a:latin typeface="黑体" panose="02010609060101010101" pitchFamily="49" charset="-122"/>
                <a:ea typeface="黑体" panose="02010609060101010101" pitchFamily="49" charset="-122"/>
              </a:rPr>
              <a:t>单片机应用系统的设计</a:t>
            </a:r>
          </a:p>
        </p:txBody>
      </p:sp>
      <p:sp>
        <p:nvSpPr>
          <p:cNvPr id="17" name="矩形 16"/>
          <p:cNvSpPr/>
          <p:nvPr/>
        </p:nvSpPr>
        <p:spPr>
          <a:xfrm>
            <a:off x="5358641" y="1152801"/>
            <a:ext cx="2991670" cy="790195"/>
          </a:xfrm>
          <a:prstGeom prst="rect">
            <a:avLst/>
          </a:prstGeom>
          <a:gradFill rotWithShape="1">
            <a:gsLst>
              <a:gs pos="0">
                <a:srgbClr val="FFC000"/>
              </a:gs>
              <a:gs pos="50000">
                <a:sysClr val="window" lastClr="FFFFFF"/>
              </a:gs>
              <a:gs pos="100000">
                <a:srgbClr val="FFC000"/>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系统设计三大步骤：</a:t>
            </a:r>
            <a:endParaRPr lang="en-US" altLang="zh-CN"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fontAlgn="auto" hangingPunct="1">
              <a:lnSpc>
                <a:spcPct val="100000"/>
              </a:lnSpc>
              <a:spcBef>
                <a:spcPts val="0"/>
              </a:spcBef>
              <a:spcAft>
                <a:spcPts val="0"/>
              </a:spcAft>
              <a:buNone/>
            </a:pPr>
            <a:r>
              <a:rPr lang="zh-CN" altLang="en-US"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方案、调试、整理</a:t>
            </a:r>
            <a:endParaRPr lang="zh-CN" altLang="en-US"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a:xfrm>
            <a:off x="5340535" y="2135109"/>
            <a:ext cx="3009776" cy="777423"/>
          </a:xfrm>
          <a:prstGeom prst="rect">
            <a:avLst/>
          </a:prstGeom>
          <a:gradFill rotWithShape="1">
            <a:gsLst>
              <a:gs pos="0">
                <a:srgbClr val="FFC000"/>
              </a:gs>
              <a:gs pos="50000">
                <a:sysClr val="window" lastClr="FFFFFF"/>
              </a:gs>
              <a:gs pos="100000">
                <a:srgbClr val="FFC000"/>
              </a:gs>
            </a:gsLst>
            <a:lin ang="5400000" scaled="1"/>
          </a:gradFill>
          <a:ln w="12700">
            <a:solidFill>
              <a:srgbClr val="FF0000"/>
            </a:solidFill>
            <a:miter lim="800000"/>
            <a:headEnd/>
            <a:tailEnd/>
          </a:ln>
          <a:effectLst/>
        </p:spPr>
        <p:txBody>
          <a:bodyPr wrap="none" anchor="ctr"/>
          <a:lstStyle/>
          <a:p>
            <a:pPr algn="ctr" eaLnBrk="1" fontAlgn="auto" hangingPunct="1">
              <a:lnSpc>
                <a:spcPct val="100000"/>
              </a:lnSpc>
              <a:spcBef>
                <a:spcPts val="0"/>
              </a:spcBef>
              <a:spcAft>
                <a:spcPts val="0"/>
              </a:spcAft>
              <a:buNone/>
            </a:pPr>
            <a:r>
              <a:rPr lang="zh-CN" altLang="en-US"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应当考虑的三大问题：</a:t>
            </a:r>
            <a:endParaRPr lang="en-US" altLang="zh-CN"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gn="ctr" eaLnBrk="1" fontAlgn="auto" hangingPunct="1">
              <a:lnSpc>
                <a:spcPct val="100000"/>
              </a:lnSpc>
              <a:spcBef>
                <a:spcPts val="0"/>
              </a:spcBef>
              <a:spcAft>
                <a:spcPts val="0"/>
              </a:spcAft>
              <a:buNone/>
            </a:pPr>
            <a:r>
              <a:rPr lang="zh-CN" altLang="en-US"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硬件、软</a:t>
            </a:r>
            <a:r>
              <a:rPr lang="en-US" altLang="zh-CN"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kern="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硬、工艺</a:t>
            </a:r>
            <a:endParaRPr lang="zh-CN" altLang="en-US" sz="2200" kern="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12755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0764"/>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3506610" y="561432"/>
            <a:ext cx="2044149" cy="369332"/>
          </a:xfrm>
          <a:prstGeom prst="rect">
            <a:avLst/>
          </a:prstGeom>
        </p:spPr>
        <p:txBody>
          <a:bodyPr wrap="none">
            <a:spAutoFit/>
          </a:bodyPr>
          <a:lstStyle/>
          <a:p>
            <a:pPr algn="ctr">
              <a:spcAft>
                <a:spcPts val="0"/>
              </a:spcAft>
            </a:pPr>
            <a:r>
              <a:rPr lang="zh-CN" altLang="zh-CN" kern="1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中美芯片之</a:t>
            </a:r>
            <a:r>
              <a:rPr lang="zh-CN" altLang="zh-CN" kern="1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争</a:t>
            </a:r>
            <a:r>
              <a:rPr lang="zh-CN" altLang="en-US" kern="1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案例</a:t>
            </a:r>
            <a:endParaRPr lang="zh-CN" altLang="zh-CN" sz="1200" kern="1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341456" y="1012662"/>
            <a:ext cx="8374455" cy="2204001"/>
          </a:xfrm>
          <a:prstGeom prst="rect">
            <a:avLst/>
          </a:prstGeom>
        </p:spPr>
        <p:txBody>
          <a:bodyPr wrap="square">
            <a:spAutoFit/>
          </a:bodyPr>
          <a:lstStyle/>
          <a:p>
            <a:pPr indent="304800" algn="just">
              <a:lnSpc>
                <a:spcPct val="110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从中兴受罚、华为被禁，缺芯之痛，触动了每一个中国人。再到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20.4.15</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日美国商务部发表声明：“正在修改一项出口规则，从战略上严密瞄准华为对芯片的采购”。这项措施禁止外国半导体制造商在没有获得美国官员许可的情况下使用美国软件和技术向华为提供产品。该措施可能会让美国商务部有能力阻止台积电向华为供货。也让我们看到，中国芯片发展之路，必定是一条崎岖的坎坷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2021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日，美国“</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2021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年战略竞争法案”审议通过，这说明美国将动员所有战略、经济和外交工具打压中国科技，芯片行业首当其冲。</a:t>
            </a:r>
          </a:p>
        </p:txBody>
      </p:sp>
      <p:sp>
        <p:nvSpPr>
          <p:cNvPr id="8" name="矩形 7"/>
          <p:cNvSpPr/>
          <p:nvPr/>
        </p:nvSpPr>
        <p:spPr>
          <a:xfrm>
            <a:off x="341456" y="3216663"/>
            <a:ext cx="8166226" cy="985206"/>
          </a:xfrm>
          <a:prstGeom prst="rect">
            <a:avLst/>
          </a:prstGeom>
        </p:spPr>
        <p:txBody>
          <a:bodyPr wrap="square">
            <a:spAutoFit/>
          </a:bodyPr>
          <a:lstStyle/>
          <a:p>
            <a:pPr indent="304800" algn="just">
              <a:lnSpc>
                <a:spcPct val="110000"/>
              </a:lnSpc>
              <a:spcAft>
                <a:spcPts val="0"/>
              </a:spcAft>
            </a:pPr>
            <a:r>
              <a:rPr lang="zh-CN" altLang="zh-CN"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中国缺芯，美国通过芯片限令来掐脖子；中国搞定芯片，美国就通过芯片制造来阻止；中国搞定芯片制造，美国则将通过制造设备、材料以及软件来控制。因此，中国走出芯片困境，需要勇气和理性并存。</a:t>
            </a:r>
            <a:endParaRPr lang="zh-CN" altLang="zh-CN" sz="1400"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222785" y="4201869"/>
            <a:ext cx="8611796" cy="2246769"/>
          </a:xfrm>
          <a:prstGeom prst="rect">
            <a:avLst/>
          </a:prstGeom>
        </p:spPr>
        <p:txBody>
          <a:bodyPr wrap="square">
            <a:spAutoFit/>
          </a:bodyPr>
          <a:lstStyle/>
          <a:p>
            <a:pPr marL="342900" lvl="0" indent="-342900" algn="just">
              <a:lnSpc>
                <a:spcPct val="125000"/>
              </a:lnSpc>
              <a:spcAft>
                <a:spcPts val="0"/>
              </a:spcAft>
              <a:buFont typeface="Wingdings" panose="05000000000000000000" pitchFamily="2" charset="2"/>
              <a:buChar char=""/>
              <a:tabLst>
                <a:tab pos="457200" algn="l"/>
              </a:tabLs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2014</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年，随着《国家集成电路产业发展推进纲要》的发布，大基金的成立，</a:t>
            </a:r>
            <a:r>
              <a:rPr lang="zh-CN" altLang="zh-CN" sz="1600"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中国半导体行业发展被提升至国家战略高度</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，也吸引到更多资本注入为其提供动力。</a:t>
            </a:r>
          </a:p>
          <a:p>
            <a:pPr marL="342900" lvl="0" indent="-342900" algn="just">
              <a:lnSpc>
                <a:spcPct val="125000"/>
              </a:lnSpc>
              <a:spcAft>
                <a:spcPts val="0"/>
              </a:spcAft>
              <a:buFont typeface="Wingdings" panose="05000000000000000000" pitchFamily="2" charset="2"/>
              <a:buChar char=""/>
              <a:tabLst>
                <a:tab pos="457200" algn="l"/>
              </a:tabLs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2016</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年《“十三五”国家战略性新兴产业发展规划》，指出“提升封装测试业技术水平和产业集中度，加紧布局</a:t>
            </a:r>
            <a:r>
              <a:rPr lang="zh-CN" altLang="zh-CN" sz="1600"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后摩尔定律时代芯片</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相关领域”。</a:t>
            </a:r>
          </a:p>
          <a:p>
            <a:pPr marL="342900" lvl="0" indent="-342900" algn="just">
              <a:lnSpc>
                <a:spcPct val="125000"/>
              </a:lnSpc>
              <a:spcAft>
                <a:spcPts val="0"/>
              </a:spcAft>
              <a:buFont typeface="Wingdings" panose="05000000000000000000" pitchFamily="2" charset="2"/>
              <a:buChar char=""/>
              <a:tabLst>
                <a:tab pos="457200" algn="l"/>
              </a:tabLst>
            </a:pP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2021</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年《中华人民共和国国民经济和社会发展第十四个五年规划和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2035</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年远景目标纲要》的第四章强化国家战略科技力量的第二节加强原创性引领性科技攻关中，将</a:t>
            </a:r>
            <a:r>
              <a:rPr lang="zh-CN" altLang="zh-CN" sz="1600"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专用芯片</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研发作为新一代人工智能科技前沿领域攻关的重要内容。</a:t>
            </a:r>
          </a:p>
        </p:txBody>
      </p:sp>
      <p:sp>
        <p:nvSpPr>
          <p:cNvPr id="10" name="文本框 9"/>
          <p:cNvSpPr txBox="1"/>
          <p:nvPr/>
        </p:nvSpPr>
        <p:spPr>
          <a:xfrm>
            <a:off x="6907794" y="488887"/>
            <a:ext cx="1095469" cy="369332"/>
          </a:xfrm>
          <a:prstGeom prst="rect">
            <a:avLst/>
          </a:prstGeom>
          <a:noFill/>
        </p:spPr>
        <p:txBody>
          <a:bodyPr wrap="square" rtlCol="0">
            <a:spAutoFit/>
          </a:bodyPr>
          <a:lstStyle/>
          <a:p>
            <a:r>
              <a:rPr lang="zh-CN" altLang="en-US" dirty="0" smtClean="0">
                <a:hlinkClick r:id="rId2" action="ppaction://hlinksldjump"/>
              </a:rPr>
              <a:t>返回</a:t>
            </a:r>
            <a:endParaRPr lang="zh-CN" altLang="en-US" dirty="0"/>
          </a:p>
        </p:txBody>
      </p:sp>
    </p:spTree>
    <p:extLst>
      <p:ext uri="{BB962C8B-B14F-4D97-AF65-F5344CB8AC3E}">
        <p14:creationId xmlns:p14="http://schemas.microsoft.com/office/powerpoint/2010/main" val="1045442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32" name="Rectangle 6"/>
          <p:cNvSpPr>
            <a:spLocks noChangeArrowheads="1"/>
          </p:cNvSpPr>
          <p:nvPr/>
        </p:nvSpPr>
        <p:spPr bwMode="auto">
          <a:xfrm>
            <a:off x="468313" y="2598913"/>
            <a:ext cx="817245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 typeface="Wingdings" pitchFamily="2" charset="2"/>
              <a:buNone/>
            </a:pPr>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将</a:t>
            </a:r>
            <a:r>
              <a:rPr lang="en-US" altLang="zh-CN" sz="2400" dirty="0">
                <a:solidFill>
                  <a:srgbClr val="000000"/>
                </a:solidFill>
                <a:latin typeface="微软雅黑" panose="020B0503020204020204" pitchFamily="34" charset="-122"/>
                <a:ea typeface="微软雅黑" panose="020B0503020204020204" pitchFamily="34" charset="-122"/>
              </a:rPr>
              <a:t>CPU</a:t>
            </a:r>
            <a:r>
              <a:rPr lang="zh-CN" altLang="en-US" sz="2400" dirty="0">
                <a:solidFill>
                  <a:srgbClr val="000000"/>
                </a:solidFill>
                <a:latin typeface="微软雅黑" panose="020B0503020204020204" pitchFamily="34" charset="-122"/>
                <a:ea typeface="微软雅黑" panose="020B0503020204020204" pitchFamily="34" charset="-122"/>
              </a:rPr>
              <a:t>、存储器、</a:t>
            </a:r>
            <a:r>
              <a:rPr lang="en-US" altLang="zh-CN" sz="2400" dirty="0">
                <a:solidFill>
                  <a:srgbClr val="000000"/>
                </a:solidFill>
                <a:latin typeface="微软雅黑" panose="020B0503020204020204" pitchFamily="34" charset="-122"/>
                <a:ea typeface="微软雅黑" panose="020B0503020204020204" pitchFamily="34" charset="-122"/>
              </a:rPr>
              <a:t>I/O</a:t>
            </a:r>
            <a:r>
              <a:rPr lang="zh-CN" altLang="en-US" sz="2400" dirty="0">
                <a:solidFill>
                  <a:srgbClr val="000000"/>
                </a:solidFill>
                <a:latin typeface="微软雅黑" panose="020B0503020204020204" pitchFamily="34" charset="-122"/>
                <a:ea typeface="微软雅黑" panose="020B0503020204020204" pitchFamily="34" charset="-122"/>
              </a:rPr>
              <a:t>接口电路、适配板卡和总线接口等组装在一块主板上，并与电源、硬盘及光驱等装在同一机箱内，再配上系统软件，就构成了一台完整的微型计算机系统（又称为多板机、系统机、</a:t>
            </a:r>
            <a:r>
              <a:rPr lang="en-US" altLang="zh-CN" sz="2400" dirty="0">
                <a:solidFill>
                  <a:srgbClr val="000000"/>
                </a:solidFill>
                <a:latin typeface="微软雅黑" panose="020B0503020204020204" pitchFamily="34" charset="-122"/>
                <a:ea typeface="微软雅黑" panose="020B0503020204020204" pitchFamily="34" charset="-122"/>
              </a:rPr>
              <a:t>PC</a:t>
            </a:r>
            <a:r>
              <a:rPr lang="zh-CN" altLang="en-US" sz="2400" dirty="0">
                <a:solidFill>
                  <a:srgbClr val="000000"/>
                </a:solidFill>
                <a:latin typeface="微软雅黑" panose="020B0503020204020204" pitchFamily="34" charset="-122"/>
                <a:ea typeface="微软雅黑" panose="020B0503020204020204" pitchFamily="34" charset="-122"/>
              </a:rPr>
              <a:t>机）。</a:t>
            </a:r>
            <a:r>
              <a:rPr lang="zh-CN" altLang="en-US" sz="2400" dirty="0">
                <a:solidFill>
                  <a:srgbClr val="FF0066"/>
                </a:solidFill>
                <a:latin typeface="微软雅黑" panose="020B0503020204020204" pitchFamily="34" charset="-122"/>
                <a:ea typeface="微软雅黑" panose="020B0503020204020204" pitchFamily="34" charset="-122"/>
              </a:rPr>
              <a:t> </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5" name="组合 4"/>
          <p:cNvGrpSpPr/>
          <p:nvPr/>
        </p:nvGrpSpPr>
        <p:grpSpPr>
          <a:xfrm>
            <a:off x="577938" y="4653139"/>
            <a:ext cx="7915765" cy="1656783"/>
            <a:chOff x="577938" y="4653139"/>
            <a:chExt cx="7915765" cy="1656783"/>
          </a:xfrm>
        </p:grpSpPr>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10584" t="3168" r="6258" b="4097"/>
            <a:stretch/>
          </p:blipFill>
          <p:spPr>
            <a:xfrm>
              <a:off x="6609432" y="4653139"/>
              <a:ext cx="1884271" cy="1575936"/>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38" y="4734619"/>
              <a:ext cx="2063474" cy="1575303"/>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7864" r="17502"/>
            <a:stretch/>
          </p:blipFill>
          <p:spPr>
            <a:xfrm>
              <a:off x="2702383" y="4734619"/>
              <a:ext cx="1530035" cy="1575303"/>
            </a:xfrm>
            <a:prstGeom prst="rect">
              <a:avLst/>
            </a:prstGeom>
          </p:spPr>
        </p:pic>
        <p:pic>
          <p:nvPicPr>
            <p:cNvPr id="1026" name="Picture 2" descr="https://ns-strategy.cdn.bcebos.com/ns-strategy/upload/fc_big_pic/part-00011-301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91" r="2997"/>
            <a:stretch/>
          </p:blipFill>
          <p:spPr bwMode="auto">
            <a:xfrm>
              <a:off x="4205260" y="4782913"/>
              <a:ext cx="2330026" cy="13911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4264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xEl>
                                              <p:pRg st="0" end="0"/>
                                            </p:txEl>
                                          </p:spTgt>
                                        </p:tgtEl>
                                        <p:attrNameLst>
                                          <p:attrName>style.visibility</p:attrName>
                                        </p:attrNameLst>
                                      </p:cBhvr>
                                      <p:to>
                                        <p:strVal val="visible"/>
                                      </p:to>
                                    </p:set>
                                    <p:animEffect transition="in" filter="wipe(left)">
                                      <p:cBhvr>
                                        <p:cTn id="15"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P spid="3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23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3333FF"/>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a:t>
            </a:r>
            <a:r>
              <a:rPr kumimoji="0" lang="zh-CN" altLang="en-US" sz="2400" i="0" u="none" strike="noStrike" kern="0" cap="none" spc="0" normalizeH="0" baseline="0" noProof="0" dirty="0">
                <a:ln>
                  <a:noFill/>
                </a:ln>
                <a:solidFill>
                  <a:srgbClr val="C00000"/>
                </a:solidFill>
                <a:effectLst/>
                <a:uLnTx/>
                <a:uFillTx/>
              </a:rPr>
              <a:t>嵌入式微处理器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3333FF"/>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3333FF"/>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smtClean="0">
                <a:solidFill>
                  <a:srgbClr val="C00000"/>
                </a:solidFill>
              </a:rPr>
              <a:t>单片机</a:t>
            </a:r>
            <a:r>
              <a:rPr lang="zh-CN" altLang="en-US" sz="2400" kern="0" dirty="0">
                <a:solidFill>
                  <a:srgbClr val="000000"/>
                </a:solidFill>
              </a:rPr>
              <a:t>（</a:t>
            </a:r>
            <a:r>
              <a:rPr lang="en-US" altLang="zh-CN" sz="2400" kern="0" dirty="0">
                <a:solidFill>
                  <a:srgbClr val="3333FF"/>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smtClean="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algn="just" eaLnBrk="1" hangingPunct="1">
              <a:spcBef>
                <a:spcPts val="600"/>
              </a:spcBef>
            </a:pPr>
            <a:r>
              <a:rPr kumimoji="0" lang="zh-CN" altLang="en-US" sz="2400" i="0" u="none" strike="noStrike" kern="0" cap="none" spc="0" normalizeH="0" baseline="0" noProof="0" dirty="0" smtClean="0">
                <a:ln>
                  <a:noFill/>
                </a:ln>
                <a:solidFill>
                  <a:srgbClr val="3333FF"/>
                </a:solidFill>
                <a:effectLst/>
                <a:uLnTx/>
                <a:uFillTx/>
              </a:rPr>
              <a:t>       </a:t>
            </a:r>
            <a:endParaRPr lang="en-US" altLang="zh-CN" sz="2400" kern="0" dirty="0" smtClean="0">
              <a:solidFill>
                <a:schemeClr val="tx1"/>
              </a:solidFill>
            </a:endParaRPr>
          </a:p>
        </p:txBody>
      </p:sp>
      <p:grpSp>
        <p:nvGrpSpPr>
          <p:cNvPr id="7" name="组合 6"/>
          <p:cNvGrpSpPr/>
          <p:nvPr/>
        </p:nvGrpSpPr>
        <p:grpSpPr>
          <a:xfrm>
            <a:off x="753606" y="4961299"/>
            <a:ext cx="7566937" cy="1674456"/>
            <a:chOff x="2648777" y="4917290"/>
            <a:chExt cx="7566937" cy="1674456"/>
          </a:xfrm>
        </p:grpSpPr>
        <p:pic>
          <p:nvPicPr>
            <p:cNvPr id="2050" name="Picture 2" descr="https://img1.baidu.com/it/u=3093397008,726657130&amp;fm=253&amp;fmt=auto&amp;app=138&amp;f=JPEG?w=301&amp;h=290"/>
            <p:cNvPicPr>
              <a:picLocks noChangeAspect="1" noChangeArrowheads="1"/>
            </p:cNvPicPr>
            <p:nvPr/>
          </p:nvPicPr>
          <p:blipFill rotWithShape="1">
            <a:blip r:embed="rId2">
              <a:extLst>
                <a:ext uri="{28A0092B-C50C-407E-A947-70E740481C1C}">
                  <a14:useLocalDpi xmlns:a14="http://schemas.microsoft.com/office/drawing/2010/main" val="0"/>
                </a:ext>
              </a:extLst>
            </a:blip>
            <a:srcRect l="27730" t="20130" r="18903" b="24807"/>
            <a:stretch/>
          </p:blipFill>
          <p:spPr bwMode="auto">
            <a:xfrm>
              <a:off x="8531292" y="4917290"/>
              <a:ext cx="1684422" cy="16744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baidu.com/it/u=2439582836,695527709&amp;fm=253&amp;fmt=auto&amp;app=138&amp;f=JPEG?w=575&amp;h=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777" y="5033572"/>
              <a:ext cx="1759398" cy="152991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stretch>
              <a:fillRect/>
            </a:stretch>
          </p:blipFill>
          <p:spPr>
            <a:xfrm>
              <a:off x="4544755" y="5084661"/>
              <a:ext cx="1729386" cy="1427731"/>
            </a:xfrm>
            <a:prstGeom prst="rect">
              <a:avLst/>
            </a:prstGeom>
          </p:spPr>
        </p:pic>
        <p:pic>
          <p:nvPicPr>
            <p:cNvPr id="15" name="图片 14"/>
            <p:cNvPicPr>
              <a:picLocks noChangeAspect="1"/>
            </p:cNvPicPr>
            <p:nvPr/>
          </p:nvPicPr>
          <p:blipFill>
            <a:blip r:embed="rId5"/>
            <a:stretch>
              <a:fillRect/>
            </a:stretch>
          </p:blipFill>
          <p:spPr>
            <a:xfrm>
              <a:off x="6497346" y="5048388"/>
              <a:ext cx="1810741" cy="1464004"/>
            </a:xfrm>
            <a:prstGeom prst="rect">
              <a:avLst/>
            </a:prstGeom>
          </p:spPr>
        </p:pic>
      </p:grpSp>
    </p:spTree>
    <p:extLst>
      <p:ext uri="{BB962C8B-B14F-4D97-AF65-F5344CB8AC3E}">
        <p14:creationId xmlns:p14="http://schemas.microsoft.com/office/powerpoint/2010/main" val="13859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left)">
                                      <p:cBhvr>
                                        <p:cTn id="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2"/>
            <a:ext cx="8245475" cy="402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3333FF"/>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a:t>
            </a:r>
            <a:r>
              <a:rPr kumimoji="0" lang="zh-CN" altLang="en-US" sz="2400" i="0" u="none" strike="noStrike" kern="0" cap="none" spc="0" normalizeH="0" baseline="0" noProof="0" dirty="0">
                <a:ln>
                  <a:noFill/>
                </a:ln>
                <a:solidFill>
                  <a:srgbClr val="C00000"/>
                </a:solidFill>
                <a:effectLst/>
                <a:uLnTx/>
                <a:uFillTx/>
              </a:rPr>
              <a:t>嵌入式微处理器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3333FF"/>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3333FF"/>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a:solidFill>
                  <a:srgbClr val="C00000"/>
                </a:solidFill>
              </a:rPr>
              <a:t>单片机</a:t>
            </a:r>
            <a:r>
              <a:rPr lang="zh-CN" altLang="en-US" sz="2400" kern="0" dirty="0">
                <a:solidFill>
                  <a:srgbClr val="000000"/>
                </a:solidFill>
              </a:rPr>
              <a:t>（</a:t>
            </a:r>
            <a:r>
              <a:rPr lang="en-US" altLang="zh-CN" sz="2400" kern="0" dirty="0">
                <a:solidFill>
                  <a:srgbClr val="3333FF"/>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smtClean="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algn="just" eaLnBrk="1" hangingPunct="1">
              <a:spcBef>
                <a:spcPts val="600"/>
              </a:spcBef>
            </a:pPr>
            <a:r>
              <a:rPr kumimoji="0" lang="zh-CN" altLang="en-US" sz="2400" i="0" u="none" strike="noStrike" kern="0" cap="none" spc="0" normalizeH="0" baseline="0" noProof="0" dirty="0" smtClean="0">
                <a:ln>
                  <a:noFill/>
                </a:ln>
                <a:solidFill>
                  <a:srgbClr val="3333FF"/>
                </a:solidFill>
                <a:effectLst/>
                <a:uLnTx/>
                <a:uFillTx/>
              </a:rPr>
              <a:t>      </a:t>
            </a:r>
            <a:r>
              <a:rPr kumimoji="0" lang="zh-CN" altLang="en-US" sz="2400" i="0" u="none" strike="noStrike" kern="0" cap="none" spc="0" normalizeH="0" baseline="0" noProof="0" dirty="0" smtClean="0">
                <a:ln>
                  <a:noFill/>
                </a:ln>
                <a:solidFill>
                  <a:schemeClr val="tx1"/>
                </a:solidFill>
                <a:effectLst/>
                <a:uLnTx/>
                <a:uFillTx/>
              </a:rPr>
              <a:t>其中，</a:t>
            </a:r>
            <a:r>
              <a:rPr lang="en-US" altLang="zh-CN" sz="2400" kern="0" dirty="0" smtClean="0">
                <a:solidFill>
                  <a:srgbClr val="3333FF"/>
                </a:solidFill>
              </a:rPr>
              <a:t>DSP</a:t>
            </a:r>
            <a:r>
              <a:rPr lang="zh-CN" altLang="en-US" sz="2400" kern="0" dirty="0" smtClean="0">
                <a:solidFill>
                  <a:schemeClr val="tx1"/>
                </a:solidFill>
              </a:rPr>
              <a:t>是擅长高速实现</a:t>
            </a:r>
            <a:r>
              <a:rPr lang="zh-CN" altLang="en-US" sz="2400" kern="0" dirty="0" smtClean="0">
                <a:solidFill>
                  <a:srgbClr val="0000FF"/>
                </a:solidFill>
              </a:rPr>
              <a:t>各种数字信号处理运算</a:t>
            </a:r>
            <a:r>
              <a:rPr lang="zh-CN" altLang="en-US" sz="2400" kern="0" dirty="0" smtClean="0">
                <a:solidFill>
                  <a:schemeClr val="tx1"/>
                </a:solidFill>
              </a:rPr>
              <a:t>（数字滤波、频谱分析、压缩</a:t>
            </a:r>
            <a:r>
              <a:rPr lang="en-US" altLang="zh-CN" sz="2400" kern="0" dirty="0" smtClean="0">
                <a:solidFill>
                  <a:schemeClr val="tx1"/>
                </a:solidFill>
              </a:rPr>
              <a:t>/</a:t>
            </a:r>
            <a:r>
              <a:rPr lang="zh-CN" altLang="en-US" sz="2400" kern="0" dirty="0" smtClean="0">
                <a:solidFill>
                  <a:schemeClr val="tx1"/>
                </a:solidFill>
              </a:rPr>
              <a:t>解压）的嵌入式处理器。</a:t>
            </a:r>
            <a:endParaRPr lang="en-US" altLang="zh-CN" sz="2400" kern="0" dirty="0" smtClean="0">
              <a:solidFill>
                <a:schemeClr val="tx1"/>
              </a:solidFill>
            </a:endParaRPr>
          </a:p>
          <a:p>
            <a:pPr lvl="0" indent="457200" algn="just" eaLnBrk="1" hangingPunct="1">
              <a:spcBef>
                <a:spcPts val="600"/>
              </a:spcBef>
            </a:pPr>
            <a:r>
              <a:rPr lang="zh-CN" altLang="en-US" sz="2400" kern="0" dirty="0" smtClean="0">
                <a:solidFill>
                  <a:srgbClr val="3333FF"/>
                </a:solidFill>
              </a:rPr>
              <a:t>普遍应用于</a:t>
            </a:r>
            <a:r>
              <a:rPr lang="zh-CN" altLang="en-US" sz="2400" kern="0" dirty="0" smtClean="0">
                <a:solidFill>
                  <a:schemeClr val="tx1"/>
                </a:solidFill>
              </a:rPr>
              <a:t>各种</a:t>
            </a:r>
            <a:r>
              <a:rPr lang="zh-CN" altLang="en-US" sz="2400" kern="0" dirty="0">
                <a:solidFill>
                  <a:schemeClr val="tx1"/>
                </a:solidFill>
              </a:rPr>
              <a:t>智能逻辑</a:t>
            </a:r>
            <a:r>
              <a:rPr lang="zh-CN" altLang="en-US" sz="2400" kern="0" dirty="0">
                <a:solidFill>
                  <a:schemeClr val="tx1"/>
                </a:solidFill>
              </a:rPr>
              <a:t>的数字</a:t>
            </a:r>
            <a:r>
              <a:rPr lang="zh-CN" altLang="en-US" sz="2400" kern="0" dirty="0" smtClean="0">
                <a:solidFill>
                  <a:schemeClr val="tx1"/>
                </a:solidFill>
              </a:rPr>
              <a:t>图像处理、</a:t>
            </a:r>
            <a:r>
              <a:rPr lang="zh-CN" altLang="en-US" sz="2400" kern="0" dirty="0">
                <a:solidFill>
                  <a:schemeClr val="tx1"/>
                </a:solidFill>
              </a:rPr>
              <a:t>实时语音压</a:t>
            </a:r>
            <a:r>
              <a:rPr lang="zh-CN" altLang="en-US" sz="2400" kern="0" dirty="0" smtClean="0">
                <a:solidFill>
                  <a:schemeClr val="tx1"/>
                </a:solidFill>
              </a:rPr>
              <a:t>接、</a:t>
            </a:r>
            <a:r>
              <a:rPr lang="zh-CN" altLang="en-US" sz="2400" kern="0" dirty="0">
                <a:solidFill>
                  <a:schemeClr val="tx1"/>
                </a:solidFill>
              </a:rPr>
              <a:t>生物信息识别</a:t>
            </a:r>
            <a:r>
              <a:rPr lang="zh-CN" altLang="en-US" sz="2400" kern="0" dirty="0" smtClean="0">
                <a:solidFill>
                  <a:schemeClr val="tx1"/>
                </a:solidFill>
              </a:rPr>
              <a:t>终端、消费</a:t>
            </a:r>
            <a:r>
              <a:rPr lang="zh-CN" altLang="en-US" sz="2400" kern="0" dirty="0">
                <a:solidFill>
                  <a:schemeClr val="tx1"/>
                </a:solidFill>
              </a:rPr>
              <a:t>类</a:t>
            </a:r>
            <a:r>
              <a:rPr lang="zh-CN" altLang="en-US" sz="2400" kern="0" dirty="0" smtClean="0">
                <a:solidFill>
                  <a:schemeClr val="tx1"/>
                </a:solidFill>
              </a:rPr>
              <a:t>产品等领域</a:t>
            </a:r>
            <a:r>
              <a:rPr lang="zh-CN" altLang="en-US" sz="2400" kern="0" dirty="0">
                <a:solidFill>
                  <a:schemeClr val="tx1"/>
                </a:solidFill>
              </a:rPr>
              <a:t>。</a:t>
            </a:r>
          </a:p>
          <a:p>
            <a:pPr lvl="0" algn="just" eaLnBrk="1" hangingPunct="1">
              <a:spcBef>
                <a:spcPts val="600"/>
              </a:spcBef>
            </a:pPr>
            <a:endParaRPr lang="en-US" altLang="zh-CN" sz="2400" kern="0" dirty="0" smtClean="0">
              <a:solidFill>
                <a:schemeClr val="tx1"/>
              </a:solidFill>
            </a:endParaRPr>
          </a:p>
        </p:txBody>
      </p:sp>
    </p:spTree>
    <p:extLst>
      <p:ext uri="{BB962C8B-B14F-4D97-AF65-F5344CB8AC3E}">
        <p14:creationId xmlns:p14="http://schemas.microsoft.com/office/powerpoint/2010/main" val="14688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left)">
                                      <p:cBhvr>
                                        <p:cTn id="7" dur="500"/>
                                        <p:tgtEl>
                                          <p:spTgt spid="1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left)">
                                      <p:cBhvr>
                                        <p:cTn id="10"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78622"/>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889604" y="70736"/>
            <a:ext cx="3159839" cy="664284"/>
          </a:xfrm>
          <a:prstGeom prst="rect">
            <a:avLst/>
          </a:prstGeom>
        </p:spPr>
        <p:txBody>
          <a:bodyPr wrap="non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简介</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0" name="Rectangle 3"/>
          <p:cNvSpPr>
            <a:spLocks noChangeArrowheads="1"/>
          </p:cNvSpPr>
          <p:nvPr/>
        </p:nvSpPr>
        <p:spPr bwMode="auto">
          <a:xfrm>
            <a:off x="504825" y="2046288"/>
            <a:ext cx="8064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Aft>
                <a:spcPct val="0"/>
              </a:spcAft>
              <a:buFontTx/>
              <a:buNone/>
            </a:pPr>
            <a:r>
              <a:rPr lang="en-US" altLang="zh-CN" sz="2800" dirty="0">
                <a:solidFill>
                  <a:srgbClr val="000099"/>
                </a:solidFill>
                <a:latin typeface="微软雅黑" panose="020B0503020204020204" pitchFamily="34" charset="-122"/>
                <a:ea typeface="微软雅黑" panose="020B0503020204020204" pitchFamily="34" charset="-122"/>
              </a:rPr>
              <a:t>◆ </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（多板机、系统机、</a:t>
            </a:r>
            <a:r>
              <a:rPr lang="en-US" altLang="zh-CN" sz="2800" dirty="0">
                <a:solidFill>
                  <a:srgbClr val="000000"/>
                </a:solidFill>
                <a:latin typeface="微软雅黑" panose="020B0503020204020204" pitchFamily="34" charset="-122"/>
                <a:ea typeface="微软雅黑" panose="020B0503020204020204" pitchFamily="34" charset="-122"/>
              </a:rPr>
              <a:t>PC</a:t>
            </a:r>
            <a:r>
              <a:rPr lang="zh-CN" altLang="en-US" sz="2800" dirty="0">
                <a:solidFill>
                  <a:srgbClr val="000000"/>
                </a:solidFill>
                <a:latin typeface="微软雅黑" panose="020B0503020204020204" pitchFamily="34" charset="-122"/>
                <a:ea typeface="微软雅黑" panose="020B0503020204020204" pitchFamily="34" charset="-122"/>
              </a:rPr>
              <a:t>机）</a:t>
            </a:r>
          </a:p>
        </p:txBody>
      </p:sp>
      <p:sp>
        <p:nvSpPr>
          <p:cNvPr id="31" name="Rectangle 5"/>
          <p:cNvSpPr>
            <a:spLocks noChangeArrowheads="1"/>
          </p:cNvSpPr>
          <p:nvPr/>
        </p:nvSpPr>
        <p:spPr bwMode="auto">
          <a:xfrm>
            <a:off x="396875" y="908722"/>
            <a:ext cx="8388350" cy="1169551"/>
          </a:xfrm>
          <a:prstGeom prst="rect">
            <a:avLst/>
          </a:prstGeom>
          <a:noFill/>
          <a:extLst/>
        </p:spPr>
        <p:txBody>
          <a:bodyPr wrap="square" rtlCol="0">
            <a:spAutoFit/>
          </a:bodyPr>
          <a:lstStyle/>
          <a:p>
            <a:pPr indent="457200" eaLnBrk="0" fontAlgn="base" hangingPunct="0">
              <a:lnSpc>
                <a:spcPct val="125000"/>
              </a:lnSpc>
              <a:spcBef>
                <a:spcPts val="600"/>
              </a:spcBef>
              <a:spcAft>
                <a:spcPct val="0"/>
              </a:spcAft>
              <a:buClr>
                <a:srgbClr val="FF0000"/>
              </a:buClr>
              <a:buSzPct val="100000"/>
            </a:pPr>
            <a:r>
              <a:rPr lang="zh-CN" altLang="en-US" sz="2800" dirty="0">
                <a:solidFill>
                  <a:srgbClr val="000000"/>
                </a:solidFill>
                <a:latin typeface="微软雅黑" panose="020B0503020204020204" pitchFamily="34" charset="-122"/>
                <a:ea typeface="微软雅黑" panose="020B0503020204020204" pitchFamily="34" charset="-122"/>
              </a:rPr>
              <a:t>从应用形态上，微型计算机可以分为</a:t>
            </a:r>
            <a:r>
              <a:rPr lang="zh-CN" altLang="en-US" sz="2800" dirty="0">
                <a:solidFill>
                  <a:srgbClr val="3333FF"/>
                </a:solidFill>
                <a:latin typeface="微软雅黑" panose="020B0503020204020204" pitchFamily="34" charset="-122"/>
                <a:ea typeface="微软雅黑" panose="020B0503020204020204" pitchFamily="34" charset="-122"/>
              </a:rPr>
              <a:t>通用计算机</a:t>
            </a:r>
            <a:r>
              <a:rPr lang="zh-CN" altLang="en-US" sz="2800" dirty="0">
                <a:solidFill>
                  <a:srgbClr val="000000"/>
                </a:solidFill>
                <a:latin typeface="微软雅黑" panose="020B0503020204020204" pitchFamily="34" charset="-122"/>
                <a:ea typeface="微软雅黑" panose="020B0503020204020204" pitchFamily="34" charset="-122"/>
              </a:rPr>
              <a:t>和</a:t>
            </a:r>
            <a:r>
              <a:rPr lang="zh-CN" altLang="en-US" sz="2800" dirty="0">
                <a:solidFill>
                  <a:srgbClr val="3333FF"/>
                </a:solidFill>
                <a:latin typeface="微软雅黑" panose="020B0503020204020204" pitchFamily="34" charset="-122"/>
                <a:ea typeface="微软雅黑" panose="020B0503020204020204" pitchFamily="34" charset="-122"/>
              </a:rPr>
              <a:t>嵌入式计算机</a:t>
            </a:r>
            <a:r>
              <a:rPr lang="zh-CN" altLang="en-US" sz="2800" dirty="0">
                <a:solidFill>
                  <a:srgbClr val="000000"/>
                </a:solidFill>
                <a:latin typeface="微软雅黑" panose="020B0503020204020204" pitchFamily="34" charset="-122"/>
                <a:ea typeface="微软雅黑" panose="020B0503020204020204" pitchFamily="34" charset="-122"/>
              </a:rPr>
              <a:t>两大类。 </a:t>
            </a:r>
          </a:p>
        </p:txBody>
      </p:sp>
      <p:sp>
        <p:nvSpPr>
          <p:cNvPr id="14" name="Rectangle 2"/>
          <p:cNvSpPr txBox="1">
            <a:spLocks noChangeArrowheads="1"/>
          </p:cNvSpPr>
          <p:nvPr/>
        </p:nvSpPr>
        <p:spPr bwMode="auto">
          <a:xfrm>
            <a:off x="503240" y="2636911"/>
            <a:ext cx="8245475" cy="428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110000"/>
              </a:lnSpc>
              <a:spcBef>
                <a:spcPct val="20000"/>
              </a:spcBef>
              <a:spcAft>
                <a:spcPct val="0"/>
              </a:spcAft>
              <a:buSzPct val="120000"/>
              <a:buNone/>
              <a:defRPr sz="2800">
                <a:solidFill>
                  <a:srgbClr val="133984"/>
                </a:solidFill>
                <a:latin typeface="微软雅黑" pitchFamily="34" charset="-122"/>
                <a:ea typeface="微软雅黑" pitchFamily="34" charset="-122"/>
                <a:cs typeface="+mn-cs"/>
              </a:defRPr>
            </a:lvl1pPr>
            <a:lvl2pPr marL="457200" indent="0" algn="ctr" rtl="0" eaLnBrk="0" fontAlgn="base" hangingPunct="0">
              <a:lnSpc>
                <a:spcPct val="110000"/>
              </a:lnSpc>
              <a:spcBef>
                <a:spcPct val="20000"/>
              </a:spcBef>
              <a:spcAft>
                <a:spcPct val="0"/>
              </a:spcAft>
              <a:buClr>
                <a:srgbClr val="000066"/>
              </a:buClr>
              <a:buNone/>
              <a:defRPr sz="2400">
                <a:solidFill>
                  <a:srgbClr val="133984"/>
                </a:solidFill>
                <a:latin typeface="微软雅黑" pitchFamily="34" charset="-122"/>
                <a:ea typeface="微软雅黑" pitchFamily="34" charset="-122"/>
              </a:defRPr>
            </a:lvl2pPr>
            <a:lvl3pPr marL="914400" indent="0" algn="ctr" rtl="0" eaLnBrk="0" fontAlgn="base" hangingPunct="0">
              <a:spcBef>
                <a:spcPct val="20000"/>
              </a:spcBef>
              <a:spcAft>
                <a:spcPct val="0"/>
              </a:spcAft>
              <a:buNone/>
              <a:defRPr sz="2400">
                <a:solidFill>
                  <a:schemeClr val="tx1"/>
                </a:solidFill>
                <a:latin typeface="Arial" pitchFamily="34" charset="0"/>
                <a:ea typeface="宋体" pitchFamily="2" charset="-122"/>
              </a:defRPr>
            </a:lvl3pPr>
            <a:lvl4pPr marL="1371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4pPr>
            <a:lvl5pPr marL="18288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5pPr>
            <a:lvl6pPr marL="22860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6pPr>
            <a:lvl7pPr marL="27432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7pPr>
            <a:lvl8pPr marL="32004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8pPr>
            <a:lvl9pPr marL="3657600" indent="0" algn="ctr" rtl="0" eaLnBrk="0" fontAlgn="base" hangingPunct="0">
              <a:spcBef>
                <a:spcPct val="20000"/>
              </a:spcBef>
              <a:spcAft>
                <a:spcPct val="0"/>
              </a:spcAft>
              <a:buNone/>
              <a:defRPr sz="2000">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10000"/>
              </a:lnSpc>
              <a:spcBef>
                <a:spcPct val="20000"/>
              </a:spcBef>
              <a:spcAft>
                <a:spcPct val="0"/>
              </a:spcAft>
              <a:buClrTx/>
              <a:buSzPct val="120000"/>
              <a:buFontTx/>
              <a:buNone/>
              <a:tabLst/>
              <a:defRPr/>
            </a:pPr>
            <a:r>
              <a:rPr kumimoji="0" lang="en-US" altLang="zh-CN" sz="2800" i="0" u="none" strike="noStrike" kern="0" cap="none" spc="0" normalizeH="0" baseline="0" noProof="0" dirty="0">
                <a:ln>
                  <a:noFill/>
                </a:ln>
                <a:solidFill>
                  <a:srgbClr val="000099"/>
                </a:solidFill>
                <a:effectLst/>
                <a:uLnTx/>
                <a:uFillTx/>
                <a:latin typeface="微软雅黑" pitchFamily="34" charset="-122"/>
                <a:ea typeface="微软雅黑" pitchFamily="34" charset="-122"/>
              </a:rPr>
              <a:t>◆ </a:t>
            </a:r>
            <a:r>
              <a:rPr kumimoji="0" lang="zh-CN" altLang="en-US" sz="2800" i="0" u="none" strike="noStrike" kern="0" cap="none" spc="0" normalizeH="0" baseline="0" noProof="0" dirty="0" smtClean="0">
                <a:ln>
                  <a:noFill/>
                </a:ln>
                <a:solidFill>
                  <a:srgbClr val="3333FF"/>
                </a:solidFill>
                <a:effectLst/>
                <a:uLnTx/>
                <a:uFillTx/>
                <a:latin typeface="微软雅黑" pitchFamily="34" charset="-122"/>
                <a:ea typeface="微软雅黑" pitchFamily="34" charset="-122"/>
              </a:rPr>
              <a:t>嵌入式计算机</a:t>
            </a:r>
            <a:r>
              <a:rPr kumimoji="0" lang="zh-CN" altLang="en-US" sz="2800" b="1" i="0" u="none" strike="noStrike" kern="0" cap="none" spc="0" normalizeH="0" baseline="0" noProof="0" dirty="0" smtClean="0">
                <a:ln>
                  <a:noFill/>
                </a:ln>
                <a:solidFill>
                  <a:schemeClr val="tx1"/>
                </a:solidFill>
                <a:uLnTx/>
                <a:uFillTx/>
                <a:latin typeface="微软雅黑" pitchFamily="34" charset="-122"/>
                <a:ea typeface="微软雅黑" pitchFamily="34" charset="-122"/>
              </a:rPr>
              <a:t>（嵌入式处理器）</a:t>
            </a:r>
            <a:endParaRPr kumimoji="0" lang="zh-CN" altLang="en-US" sz="2800" b="1" i="0" u="none" strike="noStrike" kern="0" cap="none" spc="0" normalizeH="0" baseline="0" noProof="0" dirty="0">
              <a:ln>
                <a:noFill/>
              </a:ln>
              <a:solidFill>
                <a:schemeClr val="tx1"/>
              </a:solidFill>
              <a:uLnTx/>
              <a:uFillTx/>
              <a:latin typeface="微软雅黑" pitchFamily="34" charset="-122"/>
              <a:ea typeface="微软雅黑" pitchFamily="34" charset="-122"/>
            </a:endParaRPr>
          </a:p>
          <a:p>
            <a:pPr lvl="0" algn="just" eaLnBrk="1" hangingPunct="1">
              <a:spcBef>
                <a:spcPts val="600"/>
              </a:spcBef>
            </a:pPr>
            <a:r>
              <a:rPr kumimoji="0" lang="zh-CN" altLang="en-US" sz="2800" i="0" u="none" strike="noStrike" kern="0" cap="none" spc="0" normalizeH="0" baseline="0" noProof="0" dirty="0">
                <a:ln>
                  <a:noFill/>
                </a:ln>
                <a:solidFill>
                  <a:srgbClr val="133984"/>
                </a:solidFill>
                <a:effectLst/>
                <a:uLnTx/>
                <a:uFillTx/>
                <a:latin typeface="微软雅黑" pitchFamily="34" charset="-122"/>
                <a:ea typeface="微软雅黑" pitchFamily="34" charset="-122"/>
              </a:rPr>
              <a:t>     </a:t>
            </a:r>
            <a:r>
              <a:rPr kumimoji="0" lang="zh-CN" altLang="en-US" sz="2400" i="0" u="none" strike="noStrike" kern="0" cap="none" spc="0" normalizeH="0" baseline="0" noProof="0" dirty="0">
                <a:ln>
                  <a:noFill/>
                </a:ln>
                <a:solidFill>
                  <a:srgbClr val="000000"/>
                </a:solidFill>
                <a:effectLst/>
                <a:uLnTx/>
                <a:uFillTx/>
              </a:rPr>
              <a:t>主要</a:t>
            </a:r>
            <a:r>
              <a:rPr kumimoji="0" lang="zh-CN" altLang="en-US" sz="2400" i="0" u="none" strike="noStrike" kern="0" cap="none" spc="0" normalizeH="0" baseline="0" noProof="0" dirty="0" smtClean="0">
                <a:ln>
                  <a:noFill/>
                </a:ln>
                <a:solidFill>
                  <a:srgbClr val="000000"/>
                </a:solidFill>
                <a:effectLst/>
                <a:uLnTx/>
                <a:uFillTx/>
              </a:rPr>
              <a:t>包括</a:t>
            </a:r>
            <a:r>
              <a:rPr kumimoji="0" lang="zh-CN" altLang="en-US" sz="2400" i="0" u="none" strike="noStrike" kern="0" cap="none" spc="0" normalizeH="0" baseline="0" noProof="0" dirty="0" smtClean="0">
                <a:ln>
                  <a:noFill/>
                </a:ln>
                <a:solidFill>
                  <a:srgbClr val="C00000"/>
                </a:solidFill>
                <a:effectLst/>
                <a:uLnTx/>
                <a:uFillTx/>
              </a:rPr>
              <a:t>数字信号处理</a:t>
            </a:r>
            <a:r>
              <a:rPr kumimoji="0" lang="zh-CN" altLang="en-US" sz="2400" i="0" u="none" strike="noStrike" kern="0" cap="none" spc="0" normalizeH="0" baseline="0" noProof="0" dirty="0">
                <a:ln>
                  <a:noFill/>
                </a:ln>
                <a:solidFill>
                  <a:srgbClr val="C00000"/>
                </a:solidFill>
                <a:effectLst/>
                <a:uLnTx/>
                <a:uFillTx/>
              </a:rPr>
              <a:t>器</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DSP</a:t>
            </a:r>
            <a:r>
              <a:rPr kumimoji="0" lang="zh-CN" altLang="en-US" sz="2400" i="0" u="none" strike="noStrike" kern="0" cap="none" spc="0" normalizeH="0" baseline="0" noProof="0" dirty="0">
                <a:ln>
                  <a:noFill/>
                </a:ln>
                <a:solidFill>
                  <a:srgbClr val="000000"/>
                </a:solidFill>
                <a:effectLst/>
                <a:uLnTx/>
                <a:uFillTx/>
              </a:rPr>
              <a:t>，</a:t>
            </a:r>
            <a:r>
              <a:rPr kumimoji="0" lang="en-US" altLang="zh-CN" sz="2400" i="0" u="none" strike="noStrike" kern="0" cap="none" spc="0" normalizeH="0" baseline="0" noProof="0" dirty="0">
                <a:ln>
                  <a:noFill/>
                </a:ln>
                <a:solidFill>
                  <a:srgbClr val="000000"/>
                </a:solidFill>
                <a:effectLst/>
                <a:uLnTx/>
                <a:uFillTx/>
              </a:rPr>
              <a:t>Digital Signal Processor</a:t>
            </a:r>
            <a:r>
              <a:rPr kumimoji="0" lang="zh-CN" altLang="en-US" sz="2400" i="0" u="none" strike="noStrike" kern="0" cap="none" spc="0" normalizeH="0" baseline="0" noProof="0" dirty="0">
                <a:ln>
                  <a:noFill/>
                </a:ln>
                <a:solidFill>
                  <a:srgbClr val="000000"/>
                </a:solidFill>
                <a:effectLst/>
                <a:uLnTx/>
                <a:uFillTx/>
              </a:rPr>
              <a:t>）、嵌入式</a:t>
            </a:r>
            <a:r>
              <a:rPr kumimoji="0" lang="zh-CN" altLang="en-US" sz="2400" i="0" u="none" strike="noStrike" kern="0" cap="none" spc="0" normalizeH="0" baseline="0" noProof="0" dirty="0">
                <a:ln>
                  <a:noFill/>
                </a:ln>
                <a:solidFill>
                  <a:srgbClr val="C00000"/>
                </a:solidFill>
                <a:effectLst/>
                <a:uLnTx/>
                <a:uFillTx/>
              </a:rPr>
              <a:t>微处理器</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EMPU</a:t>
            </a:r>
            <a:r>
              <a:rPr kumimoji="0" lang="zh-CN" altLang="en-US" sz="2400" i="0" u="none" strike="noStrike" kern="0" cap="none" spc="0" normalizeH="0" baseline="0" noProof="0" dirty="0" smtClean="0">
                <a:ln>
                  <a:noFill/>
                </a:ln>
                <a:solidFill>
                  <a:srgbClr val="000000"/>
                </a:solidFill>
                <a:effectLst/>
                <a:uLnTx/>
                <a:uFillTx/>
              </a:rPr>
              <a:t>，</a:t>
            </a:r>
            <a:r>
              <a:rPr kumimoji="0" lang="en-US" altLang="zh-CN" sz="2400" i="0" u="none" strike="noStrike" kern="0" cap="none" spc="0" normalizeH="0" baseline="0" noProof="0" dirty="0" smtClean="0">
                <a:ln>
                  <a:noFill/>
                </a:ln>
                <a:solidFill>
                  <a:srgbClr val="000000"/>
                </a:solidFill>
                <a:effectLst/>
                <a:uLnTx/>
                <a:uFillTx/>
              </a:rPr>
              <a:t>Embedded Micro </a:t>
            </a:r>
            <a:r>
              <a:rPr kumimoji="0" lang="en-US" altLang="zh-CN" sz="2400" i="0" u="none" strike="noStrike" kern="0" cap="none" spc="0" normalizeH="0" baseline="0" noProof="0" dirty="0">
                <a:ln>
                  <a:noFill/>
                </a:ln>
                <a:solidFill>
                  <a:srgbClr val="000000"/>
                </a:solidFill>
                <a:effectLst/>
                <a:uLnTx/>
                <a:uFillTx/>
              </a:rPr>
              <a:t>Processor Unit</a:t>
            </a:r>
            <a:r>
              <a:rPr kumimoji="0" lang="zh-CN" altLang="en-US" sz="2400" i="0" u="none" strike="noStrike" kern="0" cap="none" spc="0" normalizeH="0" baseline="0" noProof="0" dirty="0" smtClean="0">
                <a:ln>
                  <a:noFill/>
                </a:ln>
                <a:solidFill>
                  <a:srgbClr val="000000"/>
                </a:solidFill>
                <a:effectLst/>
                <a:uLnTx/>
                <a:uFillTx/>
              </a:rPr>
              <a:t>）</a:t>
            </a:r>
            <a:r>
              <a:rPr lang="zh-CN" altLang="en-US" sz="2400" kern="0" dirty="0">
                <a:solidFill>
                  <a:srgbClr val="000000"/>
                </a:solidFill>
              </a:rPr>
              <a:t>、</a:t>
            </a:r>
            <a:r>
              <a:rPr lang="zh-CN" altLang="en-US" sz="2400" kern="0" dirty="0">
                <a:solidFill>
                  <a:srgbClr val="C00000"/>
                </a:solidFill>
              </a:rPr>
              <a:t>片上系统</a:t>
            </a:r>
            <a:r>
              <a:rPr lang="zh-CN" altLang="en-US" sz="2400" kern="0" dirty="0" smtClean="0">
                <a:solidFill>
                  <a:srgbClr val="000000"/>
                </a:solidFill>
              </a:rPr>
              <a:t>（</a:t>
            </a:r>
            <a:r>
              <a:rPr lang="en-US" altLang="zh-CN" sz="2400" kern="0" dirty="0" smtClean="0">
                <a:solidFill>
                  <a:srgbClr val="000000"/>
                </a:solidFill>
              </a:rPr>
              <a:t>SOC</a:t>
            </a:r>
            <a:r>
              <a:rPr lang="zh-CN" altLang="en-US" sz="2400" kern="0" dirty="0" smtClean="0">
                <a:solidFill>
                  <a:srgbClr val="000000"/>
                </a:solidFill>
              </a:rPr>
              <a:t>，</a:t>
            </a:r>
            <a:r>
              <a:rPr lang="en-US" altLang="zh-CN" sz="2400" kern="0" dirty="0" smtClean="0">
                <a:solidFill>
                  <a:srgbClr val="000000"/>
                </a:solidFill>
              </a:rPr>
              <a:t>System </a:t>
            </a:r>
            <a:r>
              <a:rPr lang="en-US" altLang="zh-CN" sz="2400" kern="0" dirty="0">
                <a:solidFill>
                  <a:srgbClr val="000000"/>
                </a:solidFill>
              </a:rPr>
              <a:t>On </a:t>
            </a:r>
            <a:r>
              <a:rPr lang="en-US" altLang="zh-CN" sz="2400" kern="0" dirty="0" smtClean="0">
                <a:solidFill>
                  <a:srgbClr val="000000"/>
                </a:solidFill>
              </a:rPr>
              <a:t>Chip</a:t>
            </a:r>
            <a:r>
              <a:rPr lang="zh-CN" altLang="en-US" sz="2400" kern="0" dirty="0" smtClean="0">
                <a:solidFill>
                  <a:srgbClr val="000000"/>
                </a:solidFill>
              </a:rPr>
              <a:t>）、</a:t>
            </a:r>
            <a:r>
              <a:rPr lang="zh-CN" altLang="en-US" sz="2400" kern="0" dirty="0">
                <a:solidFill>
                  <a:srgbClr val="C00000"/>
                </a:solidFill>
              </a:rPr>
              <a:t>单片机</a:t>
            </a:r>
            <a:r>
              <a:rPr lang="zh-CN" altLang="en-US" sz="2400" kern="0" dirty="0">
                <a:solidFill>
                  <a:srgbClr val="000000"/>
                </a:solidFill>
              </a:rPr>
              <a:t>（</a:t>
            </a:r>
            <a:r>
              <a:rPr lang="en-US" altLang="zh-CN" sz="2400" kern="0" dirty="0">
                <a:solidFill>
                  <a:srgbClr val="3333FF"/>
                </a:solidFill>
              </a:rPr>
              <a:t>MCU</a:t>
            </a:r>
            <a:r>
              <a:rPr lang="zh-CN" altLang="en-US" sz="2400" kern="0" dirty="0">
                <a:solidFill>
                  <a:srgbClr val="000000"/>
                </a:solidFill>
              </a:rPr>
              <a:t>，</a:t>
            </a:r>
            <a:r>
              <a:rPr lang="en-US" altLang="zh-CN" sz="2400" kern="0" dirty="0">
                <a:solidFill>
                  <a:srgbClr val="000000"/>
                </a:solidFill>
              </a:rPr>
              <a:t>Micro Controller Unit</a:t>
            </a:r>
            <a:r>
              <a:rPr lang="zh-CN" altLang="en-US" sz="2400" kern="0" dirty="0" smtClean="0">
                <a:solidFill>
                  <a:srgbClr val="000000"/>
                </a:solidFill>
              </a:rPr>
              <a:t>）等</a:t>
            </a:r>
            <a:r>
              <a:rPr kumimoji="0" lang="zh-CN" altLang="en-US" sz="2400" i="0" u="none" strike="noStrike" kern="0" cap="none" spc="0" normalizeH="0" baseline="0" noProof="0" dirty="0">
                <a:ln>
                  <a:noFill/>
                </a:ln>
                <a:solidFill>
                  <a:srgbClr val="000000"/>
                </a:solidFill>
                <a:effectLst/>
                <a:uLnTx/>
                <a:uFillTx/>
              </a:rPr>
              <a:t>。</a:t>
            </a:r>
            <a:endParaRPr kumimoji="0" lang="en-US" altLang="zh-CN" sz="2400" i="0" u="none" strike="noStrike" kern="0" cap="none" spc="0" normalizeH="0" baseline="0" noProof="0" dirty="0">
              <a:ln>
                <a:noFill/>
              </a:ln>
              <a:solidFill>
                <a:srgbClr val="000000"/>
              </a:solidFill>
              <a:effectLst/>
              <a:uLnTx/>
              <a:uFillTx/>
            </a:endParaRPr>
          </a:p>
          <a:p>
            <a:pPr lvl="0" algn="just" eaLnBrk="1" hangingPunct="1">
              <a:spcBef>
                <a:spcPts val="600"/>
              </a:spcBef>
            </a:pPr>
            <a:r>
              <a:rPr kumimoji="0" lang="zh-CN" altLang="en-US" sz="2400" i="0" u="none" strike="noStrike" kern="0" cap="none" spc="0" normalizeH="0" baseline="0" noProof="0" dirty="0">
                <a:ln>
                  <a:noFill/>
                </a:ln>
                <a:solidFill>
                  <a:srgbClr val="3333FF"/>
                </a:solidFill>
                <a:effectLst/>
                <a:uLnTx/>
                <a:uFillTx/>
              </a:rPr>
              <a:t>       </a:t>
            </a:r>
            <a:r>
              <a:rPr kumimoji="0" lang="en-US" altLang="zh-CN" sz="2400" i="0" u="none" strike="noStrike" kern="0" cap="none" spc="0" normalizeH="0" baseline="0" noProof="0" dirty="0" smtClean="0">
                <a:ln>
                  <a:noFill/>
                </a:ln>
                <a:solidFill>
                  <a:srgbClr val="3333FF"/>
                </a:solidFill>
                <a:effectLst/>
                <a:uLnTx/>
                <a:uFillTx/>
              </a:rPr>
              <a:t>E</a:t>
            </a:r>
            <a:r>
              <a:rPr lang="en-US" altLang="zh-CN" sz="2400" kern="0" dirty="0" smtClean="0">
                <a:solidFill>
                  <a:srgbClr val="3333FF"/>
                </a:solidFill>
              </a:rPr>
              <a:t>MPU</a:t>
            </a:r>
            <a:r>
              <a:rPr lang="zh-CN" altLang="en-US" sz="2400" kern="0" dirty="0">
                <a:solidFill>
                  <a:schemeClr val="tx1"/>
                </a:solidFill>
              </a:rPr>
              <a:t>是</a:t>
            </a:r>
            <a:r>
              <a:rPr lang="zh-CN" altLang="en-US" sz="2400" kern="0" dirty="0">
                <a:solidFill>
                  <a:srgbClr val="3333FF"/>
                </a:solidFill>
              </a:rPr>
              <a:t>由通用计算机处理器</a:t>
            </a:r>
            <a:r>
              <a:rPr lang="en-US" altLang="zh-CN" sz="2400" kern="0" dirty="0">
                <a:solidFill>
                  <a:srgbClr val="3333FF"/>
                </a:solidFill>
              </a:rPr>
              <a:t>CPU</a:t>
            </a:r>
            <a:r>
              <a:rPr lang="zh-CN" altLang="en-US" sz="2400" kern="0" dirty="0">
                <a:solidFill>
                  <a:srgbClr val="3333FF"/>
                </a:solidFill>
              </a:rPr>
              <a:t>演变而来</a:t>
            </a:r>
            <a:r>
              <a:rPr lang="zh-CN" altLang="en-US" sz="2400" kern="0" dirty="0">
                <a:solidFill>
                  <a:schemeClr val="tx1"/>
                </a:solidFill>
              </a:rPr>
              <a:t>的。</a:t>
            </a:r>
            <a:r>
              <a:rPr lang="zh-CN" altLang="en-US" sz="2200" kern="0" dirty="0">
                <a:solidFill>
                  <a:schemeClr val="tx1"/>
                </a:solidFill>
              </a:rPr>
              <a:t>只保留</a:t>
            </a:r>
            <a:r>
              <a:rPr lang="en-US" altLang="zh-CN" sz="2200" kern="0" dirty="0">
                <a:solidFill>
                  <a:schemeClr val="tx1"/>
                </a:solidFill>
              </a:rPr>
              <a:t>CPU</a:t>
            </a:r>
            <a:r>
              <a:rPr lang="zh-CN" altLang="en-US" sz="2200" kern="0" dirty="0">
                <a:solidFill>
                  <a:schemeClr val="tx1"/>
                </a:solidFill>
              </a:rPr>
              <a:t>和嵌入式应用相关的功能，大幅减小系统的体积和功耗，同时在工作温度、抗电磁干扰、可靠性</a:t>
            </a:r>
            <a:r>
              <a:rPr lang="zh-CN" altLang="en-US" sz="2200" kern="0" dirty="0" smtClean="0">
                <a:solidFill>
                  <a:schemeClr val="tx1"/>
                </a:solidFill>
              </a:rPr>
              <a:t>等性能方面</a:t>
            </a:r>
            <a:r>
              <a:rPr lang="zh-CN" altLang="en-US" sz="2200" kern="0" dirty="0">
                <a:solidFill>
                  <a:schemeClr val="tx1"/>
                </a:solidFill>
              </a:rPr>
              <a:t>都做了增强处理</a:t>
            </a:r>
            <a:r>
              <a:rPr lang="zh-CN" altLang="en-US" sz="2200" kern="0" dirty="0" smtClean="0">
                <a:solidFill>
                  <a:schemeClr val="tx1"/>
                </a:solidFill>
              </a:rPr>
              <a:t>。</a:t>
            </a:r>
            <a:r>
              <a:rPr lang="zh-CN" altLang="en-US" sz="2200" kern="0" dirty="0" smtClean="0">
                <a:solidFill>
                  <a:srgbClr val="3333FF"/>
                </a:solidFill>
              </a:rPr>
              <a:t>普遍应用于</a:t>
            </a:r>
            <a:r>
              <a:rPr lang="zh-CN" altLang="en-US" sz="2200" kern="0" dirty="0" smtClean="0">
                <a:solidFill>
                  <a:schemeClr val="tx1"/>
                </a:solidFill>
              </a:rPr>
              <a:t>手机、电商平台、信息家电等领域，</a:t>
            </a:r>
            <a:r>
              <a:rPr lang="zh-CN" altLang="en-US" sz="2200" kern="0" dirty="0" smtClean="0">
                <a:solidFill>
                  <a:srgbClr val="3333FF"/>
                </a:solidFill>
              </a:rPr>
              <a:t>代表性产品：</a:t>
            </a:r>
            <a:r>
              <a:rPr lang="en-US" altLang="zh-CN" sz="2200" kern="0" dirty="0" smtClean="0">
                <a:solidFill>
                  <a:srgbClr val="3333FF"/>
                </a:solidFill>
              </a:rPr>
              <a:t>ARM</a:t>
            </a:r>
            <a:r>
              <a:rPr lang="zh-CN" altLang="en-US" sz="2200" kern="0" dirty="0" smtClean="0">
                <a:solidFill>
                  <a:srgbClr val="3333FF"/>
                </a:solidFill>
              </a:rPr>
              <a:t>系列。</a:t>
            </a:r>
            <a:endParaRPr lang="zh-CN" altLang="en-US" sz="2200" kern="0" dirty="0">
              <a:solidFill>
                <a:srgbClr val="3333FF"/>
              </a:solidFill>
            </a:endParaRPr>
          </a:p>
        </p:txBody>
      </p:sp>
    </p:spTree>
    <p:extLst>
      <p:ext uri="{BB962C8B-B14F-4D97-AF65-F5344CB8AC3E}">
        <p14:creationId xmlns:p14="http://schemas.microsoft.com/office/powerpoint/2010/main" val="36791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left)">
                                      <p:cBhvr>
                                        <p:cTn id="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TotalTime>
  <Words>4900</Words>
  <Application>Microsoft Office PowerPoint</Application>
  <PresentationFormat>全屏显示(4:3)</PresentationFormat>
  <Paragraphs>523</Paragraphs>
  <Slides>54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黑体</vt:lpstr>
      <vt:lpstr>华文楷体</vt:lpstr>
      <vt:lpstr>楷体_GB2312</vt:lpstr>
      <vt:lpstr>隶书</vt:lpstr>
      <vt:lpstr>宋体</vt:lpstr>
      <vt:lpstr>微软雅黑</vt:lpstr>
      <vt:lpstr>Arial</vt:lpstr>
      <vt:lpstr>Calibri</vt:lpstr>
      <vt:lpstr>Calibri Light</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478</cp:revision>
  <dcterms:created xsi:type="dcterms:W3CDTF">2021-04-14T12:15:33Z</dcterms:created>
  <dcterms:modified xsi:type="dcterms:W3CDTF">2022-05-16T09:56:40Z</dcterms:modified>
</cp:coreProperties>
</file>